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0" r:id="rId3"/>
    <p:sldId id="329" r:id="rId4"/>
    <p:sldId id="328" r:id="rId5"/>
    <p:sldId id="327" r:id="rId6"/>
    <p:sldId id="326" r:id="rId7"/>
    <p:sldId id="257" r:id="rId8"/>
    <p:sldId id="276" r:id="rId9"/>
    <p:sldId id="283" r:id="rId10"/>
    <p:sldId id="320" r:id="rId11"/>
    <p:sldId id="321" r:id="rId12"/>
    <p:sldId id="322" r:id="rId13"/>
    <p:sldId id="325" r:id="rId14"/>
    <p:sldId id="277" r:id="rId15"/>
    <p:sldId id="286" r:id="rId16"/>
    <p:sldId id="281" r:id="rId17"/>
    <p:sldId id="282" r:id="rId18"/>
    <p:sldId id="287" r:id="rId19"/>
    <p:sldId id="288" r:id="rId20"/>
    <p:sldId id="289" r:id="rId21"/>
    <p:sldId id="278" r:id="rId22"/>
    <p:sldId id="280" r:id="rId23"/>
    <p:sldId id="284" r:id="rId24"/>
    <p:sldId id="285" r:id="rId25"/>
    <p:sldId id="290" r:id="rId26"/>
    <p:sldId id="291" r:id="rId27"/>
    <p:sldId id="292" r:id="rId28"/>
    <p:sldId id="295" r:id="rId29"/>
    <p:sldId id="293" r:id="rId30"/>
    <p:sldId id="294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275" r:id="rId5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44"/>
    <a:srgbClr val="FFD447"/>
    <a:srgbClr val="FF65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13D8EE-85D4-496F-A03B-E5728B00A330}" v="15" dt="2021-12-09T01:08:20.949"/>
    <p1510:client id="{159759C6-7C61-4B3C-9ACA-5CBC7205650A}" v="45" dt="2021-11-24T13:03:34.640"/>
    <p1510:client id="{32201C38-BAB4-4749-AD26-44794185F4A1}" v="56" dt="2021-11-24T13:10:30.792"/>
    <p1510:client id="{3A1ADBC2-34CF-44F7-886F-F330B326310D}" v="207" dt="2021-12-08T16:22:21.870"/>
    <p1510:client id="{4441489A-B0CB-4E5E-9257-C365CEAE91CE}" v="2" dt="2021-11-24T12:55:13.061"/>
    <p1510:client id="{5119159E-0CD0-4F56-81B9-3CFF53A3D628}" v="671" dt="2021-11-23T16:19:47.122"/>
    <p1510:client id="{79F60089-6CC6-4143-9035-D545A5142503}" v="101" dt="2021-11-24T09:02:27.616"/>
    <p1510:client id="{80869664-2D53-47B9-9875-8660C96545C5}" v="4821" dt="2021-11-23T06:27:59.407"/>
    <p1510:client id="{8F4CADAE-E05C-4C3F-973E-6FE0BA90E698}" v="2" dt="2021-11-23T13:52:28.871"/>
    <p1510:client id="{900BCB3F-7282-4BFD-929A-C27EAD6FF8D3}" v="4" dt="2021-11-24T13:40:30.858"/>
    <p1510:client id="{A59D9C87-D8D4-4195-9CAD-A6E33BC73D72}" v="240" dt="2021-11-22T12:50:56.726"/>
    <p1510:client id="{B8AA336E-A309-4FEA-8AE3-7DC3481883DC}" v="1235" dt="2021-12-08T18:42:48.947"/>
    <p1510:client id="{BEE827D6-009F-4EE7-9D38-5E15E57F3F63}" v="63" dt="2021-12-08T18:49:13.104"/>
    <p1510:client id="{D6F47893-0718-4BE3-A9D1-5B3C25EB3480}" v="110" dt="2021-11-23T06:32:16.672"/>
    <p1510:client id="{E87A0786-E7C7-4200-82B5-5A93CFC8A287}" v="382" dt="2021-11-23T04:45:11.268"/>
    <p1510:client id="{F6906701-A5B0-493F-ABC3-27E433D80D2E}" v="16" dt="2021-12-08T17:16:48.8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32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rdcloud.com/d/iZgt5WTp4hRCk9nvj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3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4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5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6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7.png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8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6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9.png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6167" y="1457513"/>
            <a:ext cx="10397385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9000" kern="0" spc="-400">
                <a:solidFill>
                  <a:srgbClr val="EC573B"/>
                </a:solidFill>
                <a:latin typeface="S-Core Dream 6 Bold"/>
              </a:rPr>
              <a:t>세미</a:t>
            </a:r>
            <a:r>
              <a:rPr lang="en-US" altLang="ko-KR" sz="9000" kern="0" spc="-400">
                <a:solidFill>
                  <a:srgbClr val="EC573B"/>
                </a:solidFill>
                <a:latin typeface="S-Core Dream 6 Bold"/>
              </a:rPr>
              <a:t> </a:t>
            </a:r>
            <a:r>
              <a:rPr lang="ko-KR" altLang="en-US" sz="9000" kern="0" spc="-400">
                <a:solidFill>
                  <a:srgbClr val="EC573B"/>
                </a:solidFill>
                <a:latin typeface="S-Core Dream 6 Bold"/>
              </a:rPr>
              <a:t>프로젝트 </a:t>
            </a:r>
            <a:r>
              <a:rPr lang="ko-KR" altLang="en-US" sz="9000" kern="0" spc="-400" err="1">
                <a:solidFill>
                  <a:srgbClr val="EC573B"/>
                </a:solidFill>
                <a:latin typeface="S-Core Dream 6 Bold"/>
              </a:rPr>
              <a:t>Kola</a:t>
            </a:r>
            <a:r>
              <a:rPr lang="ko-KR" altLang="en-US" sz="9000" kern="0" spc="-400">
                <a:solidFill>
                  <a:srgbClr val="EC573B"/>
                </a:solidFill>
                <a:latin typeface="S-Core Dream 6 Bold"/>
              </a:rPr>
              <a:t> !</a:t>
            </a:r>
            <a:endParaRPr lang="en-US" altLang="ko-KR" sz="9000" kern="0" spc="-400">
              <a:solidFill>
                <a:srgbClr val="EC573B"/>
              </a:solidFill>
              <a:latin typeface="S-Core Dream 6 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6655" y="3196528"/>
            <a:ext cx="6637802" cy="6617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700" kern="0" spc="-100">
                <a:latin typeface="NanumSquare Light"/>
              </a:rPr>
              <a:t>기획발표</a:t>
            </a:r>
            <a:endParaRPr lang="ko-KR"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78281" y="8983478"/>
            <a:ext cx="3803121" cy="6617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700" kern="0" spc="-500">
                <a:solidFill>
                  <a:srgbClr val="000000"/>
                </a:solidFill>
                <a:latin typeface="NanumSquare"/>
              </a:rPr>
              <a:t>2021 – 12-08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773830" y="7433373"/>
            <a:ext cx="1260337" cy="1546768"/>
            <a:chOff x="1773830" y="7433373"/>
            <a:chExt cx="1260337" cy="15467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3830" y="7433373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58463" y="7433373"/>
            <a:ext cx="1260337" cy="1546768"/>
            <a:chOff x="3358463" y="7433373"/>
            <a:chExt cx="1260337" cy="15467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8463" y="7433373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43097" y="7433373"/>
            <a:ext cx="1260337" cy="1546768"/>
            <a:chOff x="4943097" y="7433373"/>
            <a:chExt cx="1260337" cy="15467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3097" y="7433373"/>
              <a:ext cx="1260337" cy="154676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89451" y="7636375"/>
            <a:ext cx="800267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kern="0" spc="-200">
                <a:latin typeface="NanumSquare Bold"/>
              </a:rPr>
              <a:t>김혜원, </a:t>
            </a:r>
            <a:r>
              <a:rPr lang="ko-KR" altLang="en-US" sz="3200" kern="0" spc="-200" err="1">
                <a:latin typeface="NanumSquare Bold"/>
              </a:rPr>
              <a:t>신중규</a:t>
            </a:r>
            <a:r>
              <a:rPr lang="ko-KR" altLang="en-US" sz="3200" kern="0" spc="-200">
                <a:latin typeface="NanumSquare Bold"/>
              </a:rPr>
              <a:t>, </a:t>
            </a:r>
            <a:r>
              <a:rPr lang="ko-KR" altLang="en-US" sz="3200" kern="0" spc="-200" err="1">
                <a:latin typeface="NanumSquare Bold"/>
              </a:rPr>
              <a:t>장희연</a:t>
            </a:r>
            <a:r>
              <a:rPr lang="ko-KR" altLang="en-US" sz="3200" kern="0" spc="-200">
                <a:latin typeface="NanumSquare Bold"/>
              </a:rPr>
              <a:t>, </a:t>
            </a:r>
            <a:r>
              <a:rPr lang="ko-KR" altLang="en-US" sz="3200" kern="0" spc="-200" err="1">
                <a:latin typeface="NanumSquare Bold"/>
              </a:rPr>
              <a:t>전예성</a:t>
            </a:r>
            <a:r>
              <a:rPr lang="ko-KR" altLang="en-US" sz="3200" kern="0" spc="-200">
                <a:latin typeface="NanumSquare Bold"/>
              </a:rPr>
              <a:t>, </a:t>
            </a:r>
            <a:r>
              <a:rPr lang="ko-KR" altLang="en-US" sz="3200" kern="0" spc="-200" err="1">
                <a:latin typeface="NanumSquare Bold"/>
              </a:rPr>
              <a:t>정한별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01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>
                <a:latin typeface="THECandybarmiri"/>
              </a:rPr>
              <a:t>요구사항</a:t>
            </a:r>
            <a:r>
              <a:rPr lang="en-US" sz="3500" kern="0" spc="-300">
                <a:latin typeface="THECandybarmiri"/>
              </a:rPr>
              <a:t> </a:t>
            </a:r>
            <a:r>
              <a:rPr lang="ko-KR" altLang="en-US" sz="3500" kern="0" spc="-300">
                <a:latin typeface="THECandybarmiri"/>
              </a:rPr>
              <a:t>명세서</a:t>
            </a:r>
            <a:endParaRPr lang="en-US" altLang="ko-KR" sz="3500" kern="0" spc="-300">
              <a:latin typeface="THECandybarmi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-188651" y="3996010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000" b="1" kern="0" spc="-400">
                <a:solidFill>
                  <a:srgbClr val="000000"/>
                </a:solidFill>
                <a:latin typeface="THECandybarmiri"/>
              </a:rPr>
              <a:t>요구사항</a:t>
            </a:r>
            <a:endParaRPr lang="ko-KR" altLang="en-US" sz="4000">
              <a:solidFill>
                <a:srgbClr val="000000"/>
              </a:solidFill>
              <a:latin typeface="Calibri"/>
              <a:cs typeface="Calibri"/>
            </a:endParaRPr>
          </a:p>
          <a:p>
            <a:pPr algn="ctr"/>
            <a:r>
              <a:rPr lang="ko-KR" altLang="en-US" sz="4000" b="1" kern="0" spc="-400">
                <a:latin typeface="THECandybarmiri"/>
                <a:cs typeface="Calibri"/>
              </a:rPr>
              <a:t>명세서</a:t>
            </a:r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pic>
        <p:nvPicPr>
          <p:cNvPr id="2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26C4DEEF-9031-46EC-A5B2-19C66EE238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7755" r="51405" b="34467"/>
          <a:stretch/>
        </p:blipFill>
        <p:spPr>
          <a:xfrm>
            <a:off x="5821960" y="2694147"/>
            <a:ext cx="12460711" cy="46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43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01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>
                <a:latin typeface="THECandybarmiri"/>
              </a:rPr>
              <a:t>요구사항</a:t>
            </a:r>
            <a:r>
              <a:rPr lang="en-US" sz="3500" kern="0" spc="-300">
                <a:latin typeface="THECandybarmiri"/>
              </a:rPr>
              <a:t> </a:t>
            </a:r>
            <a:r>
              <a:rPr lang="ko-KR" altLang="en-US" sz="3500" kern="0" spc="-300">
                <a:latin typeface="THECandybarmiri"/>
              </a:rPr>
              <a:t>명세서</a:t>
            </a:r>
            <a:endParaRPr lang="en-US" altLang="ko-KR" sz="3500" kern="0" spc="-300">
              <a:latin typeface="THECandybarmi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-188651" y="3996010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000" b="1" kern="0" spc="-400">
                <a:solidFill>
                  <a:srgbClr val="000000"/>
                </a:solidFill>
                <a:latin typeface="THECandybarmiri"/>
              </a:rPr>
              <a:t>요구사항</a:t>
            </a:r>
            <a:endParaRPr lang="ko-KR" altLang="en-US" sz="4000">
              <a:solidFill>
                <a:srgbClr val="000000"/>
              </a:solidFill>
              <a:latin typeface="Calibri"/>
              <a:cs typeface="Calibri"/>
            </a:endParaRPr>
          </a:p>
          <a:p>
            <a:pPr algn="ctr"/>
            <a:r>
              <a:rPr lang="ko-KR" altLang="en-US" sz="4000" b="1" kern="0" spc="-400">
                <a:latin typeface="THECandybarmiri"/>
                <a:cs typeface="Calibri"/>
              </a:rPr>
              <a:t>명세서</a:t>
            </a:r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pic>
        <p:nvPicPr>
          <p:cNvPr id="2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26C4DEEF-9031-46EC-A5B2-19C66EE238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6" t="65986" r="51036" b="13719"/>
          <a:stretch/>
        </p:blipFill>
        <p:spPr>
          <a:xfrm>
            <a:off x="5800987" y="3155541"/>
            <a:ext cx="12198546" cy="333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24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01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>
                <a:latin typeface="THECandybarmiri"/>
              </a:rPr>
              <a:t>요구사항</a:t>
            </a:r>
            <a:r>
              <a:rPr lang="en-US" sz="3500" kern="0" spc="-300">
                <a:latin typeface="THECandybarmiri"/>
              </a:rPr>
              <a:t> </a:t>
            </a:r>
            <a:r>
              <a:rPr lang="ko-KR" altLang="en-US" sz="3500" kern="0" spc="-300">
                <a:latin typeface="THECandybarmiri"/>
              </a:rPr>
              <a:t>명세서</a:t>
            </a:r>
            <a:endParaRPr lang="en-US" altLang="ko-KR" sz="3500" kern="0" spc="-300">
              <a:latin typeface="THECandybarmi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-188651" y="3996010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000" b="1" kern="0" spc="-400">
                <a:solidFill>
                  <a:srgbClr val="000000"/>
                </a:solidFill>
                <a:latin typeface="THECandybarmiri"/>
              </a:rPr>
              <a:t>요구사항</a:t>
            </a:r>
            <a:endParaRPr lang="ko-KR" altLang="en-US" sz="4000">
              <a:solidFill>
                <a:srgbClr val="000000"/>
              </a:solidFill>
              <a:latin typeface="Calibri"/>
              <a:cs typeface="Calibri"/>
            </a:endParaRPr>
          </a:p>
          <a:p>
            <a:pPr algn="ctr"/>
            <a:r>
              <a:rPr lang="ko-KR" altLang="en-US" sz="4000" b="1" kern="0" spc="-400">
                <a:latin typeface="THECandybarmiri"/>
                <a:cs typeface="Calibri"/>
              </a:rPr>
              <a:t>명세서</a:t>
            </a:r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pic>
        <p:nvPicPr>
          <p:cNvPr id="2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26C4DEEF-9031-46EC-A5B2-19C66EE238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11" t="85941" r="50370" b="206"/>
          <a:stretch/>
        </p:blipFill>
        <p:spPr>
          <a:xfrm>
            <a:off x="6304326" y="2316642"/>
            <a:ext cx="11705599" cy="2234238"/>
          </a:xfrm>
          <a:prstGeom prst="rect">
            <a:avLst/>
          </a:prstGeom>
        </p:spPr>
      </p:pic>
      <p:pic>
        <p:nvPicPr>
          <p:cNvPr id="7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D253697B-8557-481C-B439-47AA5A5CA5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145" r="-74" b="91950"/>
          <a:stretch/>
        </p:blipFill>
        <p:spPr>
          <a:xfrm>
            <a:off x="5968768" y="4550211"/>
            <a:ext cx="12041227" cy="131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2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01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>
                <a:latin typeface="THECandybarmiri"/>
              </a:rPr>
              <a:t>요구사항</a:t>
            </a:r>
            <a:r>
              <a:rPr lang="en-US" sz="3500" kern="0" spc="-300">
                <a:latin typeface="THECandybarmiri"/>
              </a:rPr>
              <a:t> </a:t>
            </a:r>
            <a:r>
              <a:rPr lang="ko-KR" altLang="en-US" sz="3500" kern="0" spc="-300">
                <a:latin typeface="THECandybarmiri"/>
              </a:rPr>
              <a:t>명세서</a:t>
            </a:r>
            <a:endParaRPr lang="en-US" altLang="ko-KR" sz="3500" kern="0" spc="-300">
              <a:latin typeface="THECandybarmi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-188651" y="3996010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000" b="1" kern="0" spc="-400">
                <a:solidFill>
                  <a:srgbClr val="000000"/>
                </a:solidFill>
                <a:latin typeface="THECandybarmiri"/>
              </a:rPr>
              <a:t>요구사항</a:t>
            </a:r>
            <a:endParaRPr lang="ko-KR" altLang="en-US" sz="4000">
              <a:solidFill>
                <a:srgbClr val="000000"/>
              </a:solidFill>
              <a:latin typeface="Calibri"/>
              <a:cs typeface="Calibri"/>
            </a:endParaRPr>
          </a:p>
          <a:p>
            <a:pPr algn="ctr"/>
            <a:r>
              <a:rPr lang="ko-KR" altLang="en-US" sz="4000" b="1" kern="0" spc="-400">
                <a:latin typeface="THECandybarmiri"/>
                <a:cs typeface="Calibri"/>
              </a:rPr>
              <a:t>명세서</a:t>
            </a:r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pic>
        <p:nvPicPr>
          <p:cNvPr id="7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A2718058-DD99-4EE4-943E-CB08B11A16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254" t="7823" r="222" b="69911"/>
          <a:stretch/>
        </p:blipFill>
        <p:spPr>
          <a:xfrm>
            <a:off x="6000225" y="2484421"/>
            <a:ext cx="12104066" cy="37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63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09" y="669535"/>
            <a:ext cx="7061029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0" kern="0" spc="-1000">
                <a:solidFill>
                  <a:srgbClr val="FFFFFF"/>
                </a:solidFill>
                <a:latin typeface="THECandybarmiri"/>
              </a:rPr>
              <a:t>02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4327011" y="6993084"/>
            <a:ext cx="2182953" cy="1982188"/>
            <a:chOff x="14327011" y="6993084"/>
            <a:chExt cx="2182953" cy="19821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27011" y="6993084"/>
              <a:ext cx="2182953" cy="198218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F0D4A1-9754-48C7-BED5-0F6323400233}"/>
              </a:ext>
            </a:extLst>
          </p:cNvPr>
          <p:cNvSpPr txBox="1"/>
          <p:nvPr/>
        </p:nvSpPr>
        <p:spPr>
          <a:xfrm>
            <a:off x="6312528" y="2979722"/>
            <a:ext cx="7858407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800" err="1"/>
              <a:t>Diagram</a:t>
            </a:r>
            <a:endParaRPr lang="ko-KR" altLang="en-US" sz="680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628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/>
              </a:rPr>
              <a:t>03</a:t>
            </a:r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3500" kern="0" spc="-300" err="1">
                <a:latin typeface="THECandybarmiri"/>
              </a:rPr>
              <a:t>Usecase</a:t>
            </a:r>
            <a:r>
              <a:rPr lang="en-US" sz="3500" kern="0" spc="-300">
                <a:latin typeface="THECandybarmiri"/>
              </a:rPr>
              <a:t> Diagram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-188651" y="3780990"/>
            <a:ext cx="5991917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000" b="1" kern="0" spc="-400" err="1">
                <a:latin typeface="THECandybarmiri"/>
                <a:cs typeface="Calibri"/>
              </a:rPr>
              <a:t>Usecase</a:t>
            </a:r>
            <a:endParaRPr lang="en-US" sz="5000" b="1" kern="0" spc="-400">
              <a:latin typeface="THECandybarmiri"/>
              <a:cs typeface="Calibri"/>
            </a:endParaRPr>
          </a:p>
          <a:p>
            <a:pPr algn="ctr"/>
            <a:r>
              <a:rPr lang="en-US" sz="5000" b="1" kern="0" spc="-400">
                <a:latin typeface="THECandybarmiri"/>
                <a:cs typeface="Calibri"/>
              </a:rPr>
              <a:t>Diagram</a:t>
            </a:r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pic>
        <p:nvPicPr>
          <p:cNvPr id="2" name="그림 8">
            <a:extLst>
              <a:ext uri="{FF2B5EF4-FFF2-40B4-BE49-F238E27FC236}">
                <a16:creationId xmlns:a16="http://schemas.microsoft.com/office/drawing/2014/main" id="{4B5C62A0-ADB1-4E11-82BB-626A0FBD1D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882" t="27409" r="15394" b="7709"/>
          <a:stretch/>
        </p:blipFill>
        <p:spPr>
          <a:xfrm>
            <a:off x="6081943" y="1610861"/>
            <a:ext cx="11550117" cy="87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36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/>
              </a:rPr>
              <a:t>03</a:t>
            </a:r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3500" kern="0" spc="-300" err="1">
                <a:latin typeface="THECandybarmiri"/>
              </a:rPr>
              <a:t>Usecase</a:t>
            </a:r>
            <a:r>
              <a:rPr lang="en-US" sz="3500" kern="0" spc="-300">
                <a:latin typeface="THECandybarmiri"/>
              </a:rPr>
              <a:t> Diagram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-188651" y="3780990"/>
            <a:ext cx="5991917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000" b="1" kern="0" spc="-400" err="1">
                <a:latin typeface="THECandybarmiri"/>
                <a:cs typeface="Calibri"/>
              </a:rPr>
              <a:t>Usecase</a:t>
            </a:r>
            <a:endParaRPr lang="en-US" sz="5000" b="1" kern="0" spc="-400">
              <a:latin typeface="THECandybarmiri"/>
              <a:cs typeface="Calibri"/>
            </a:endParaRPr>
          </a:p>
          <a:p>
            <a:pPr algn="ctr"/>
            <a:r>
              <a:rPr lang="en-US" sz="5000" b="1" kern="0" spc="-400">
                <a:latin typeface="THECandybarmiri"/>
                <a:cs typeface="Calibri"/>
              </a:rPr>
              <a:t>Diagram</a:t>
            </a:r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pic>
        <p:nvPicPr>
          <p:cNvPr id="7" name="그림 8">
            <a:extLst>
              <a:ext uri="{FF2B5EF4-FFF2-40B4-BE49-F238E27FC236}">
                <a16:creationId xmlns:a16="http://schemas.microsoft.com/office/drawing/2014/main" id="{1FB578D5-3577-4197-B862-FB8491C926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168" t="25282" r="9060" b="10452"/>
          <a:stretch/>
        </p:blipFill>
        <p:spPr>
          <a:xfrm>
            <a:off x="5830410" y="1721832"/>
            <a:ext cx="12452402" cy="720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41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/>
              </a:rPr>
              <a:t>03</a:t>
            </a:r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3500" kern="0" spc="-300">
                <a:latin typeface="THECandybarmiri"/>
              </a:rPr>
              <a:t>Sequence Diagram</a:t>
            </a:r>
            <a:endParaRPr lang="en-US" altLang="ko-KR" sz="3500" kern="0" spc="-300">
              <a:latin typeface="THECandybarmi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88651" y="3780990"/>
            <a:ext cx="5991917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000" b="1" kern="0" spc="-400">
                <a:latin typeface="THECandybarmiri"/>
                <a:cs typeface="Calibri"/>
              </a:rPr>
              <a:t>Sequence</a:t>
            </a:r>
          </a:p>
          <a:p>
            <a:pPr algn="ctr"/>
            <a:r>
              <a:rPr lang="en-US" sz="5000" b="1" kern="0" spc="-400">
                <a:latin typeface="THECandybarmiri"/>
                <a:cs typeface="Calibri"/>
              </a:rPr>
              <a:t>Diagram</a:t>
            </a:r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D09883AF-C281-44E9-A4CB-F1009ADDB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410" y="1749331"/>
            <a:ext cx="12464247" cy="84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6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/>
              </a:rPr>
              <a:t>03</a:t>
            </a:r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3500" kern="0" spc="-300">
                <a:latin typeface="THECandybarmiri"/>
              </a:rPr>
              <a:t>Sequence Diagram</a:t>
            </a:r>
            <a:endParaRPr lang="en-US" altLang="ko-KR" sz="3500" kern="0" spc="-300">
              <a:latin typeface="THECandybarmi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88651" y="3780990"/>
            <a:ext cx="5991917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000" b="1" kern="0" spc="-400">
                <a:latin typeface="THECandybarmiri"/>
                <a:cs typeface="Calibri"/>
              </a:rPr>
              <a:t>Sequence</a:t>
            </a:r>
          </a:p>
          <a:p>
            <a:pPr algn="ctr"/>
            <a:r>
              <a:rPr lang="en-US" sz="5000" b="1" kern="0" spc="-400">
                <a:latin typeface="THECandybarmiri"/>
                <a:cs typeface="Calibri"/>
              </a:rPr>
              <a:t>Diagram</a:t>
            </a:r>
          </a:p>
        </p:txBody>
      </p:sp>
      <p:pic>
        <p:nvPicPr>
          <p:cNvPr id="7" name="그림 8">
            <a:extLst>
              <a:ext uri="{FF2B5EF4-FFF2-40B4-BE49-F238E27FC236}">
                <a16:creationId xmlns:a16="http://schemas.microsoft.com/office/drawing/2014/main" id="{426001D9-AA03-4D64-AD3E-A5CF5483A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9313" y="2414613"/>
            <a:ext cx="12464246" cy="629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35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/>
              </a:rPr>
              <a:t>03</a:t>
            </a:r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3500" kern="0" spc="-300">
                <a:latin typeface="THECandybarmiri"/>
              </a:rPr>
              <a:t>Sequence Diagram</a:t>
            </a:r>
            <a:endParaRPr lang="en-US" altLang="ko-KR" sz="3500" kern="0" spc="-300">
              <a:latin typeface="THECandybarmi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88651" y="3780990"/>
            <a:ext cx="5991917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000" b="1" kern="0" spc="-400">
                <a:latin typeface="THECandybarmiri"/>
                <a:cs typeface="Calibri"/>
              </a:rPr>
              <a:t>Sequence</a:t>
            </a:r>
          </a:p>
          <a:p>
            <a:pPr algn="ctr"/>
            <a:r>
              <a:rPr lang="en-US" sz="5000" b="1" kern="0" spc="-400">
                <a:latin typeface="THECandybarmiri"/>
                <a:cs typeface="Calibri"/>
              </a:rPr>
              <a:t>Diagram</a:t>
            </a:r>
          </a:p>
        </p:txBody>
      </p:sp>
      <p:pic>
        <p:nvPicPr>
          <p:cNvPr id="7" name="그림 8">
            <a:extLst>
              <a:ext uri="{FF2B5EF4-FFF2-40B4-BE49-F238E27FC236}">
                <a16:creationId xmlns:a16="http://schemas.microsoft.com/office/drawing/2014/main" id="{AEC8A3A2-76A5-4C18-B779-2E5E62FB8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216" y="2634944"/>
            <a:ext cx="12464248" cy="617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28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09" y="669535"/>
            <a:ext cx="7061029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0" kern="0" spc="-1000" dirty="0">
                <a:solidFill>
                  <a:srgbClr val="FFFFFF"/>
                </a:solidFill>
                <a:latin typeface="THECandybarmiri"/>
              </a:rPr>
              <a:t>00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4327011" y="6993084"/>
            <a:ext cx="2182953" cy="1982188"/>
            <a:chOff x="14327011" y="6993084"/>
            <a:chExt cx="2182953" cy="19821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27011" y="6993084"/>
              <a:ext cx="2182953" cy="198218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F0D4A1-9754-48C7-BED5-0F6323400233}"/>
              </a:ext>
            </a:extLst>
          </p:cNvPr>
          <p:cNvSpPr txBox="1"/>
          <p:nvPr/>
        </p:nvSpPr>
        <p:spPr>
          <a:xfrm>
            <a:off x="6312528" y="2979722"/>
            <a:ext cx="7858407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800" err="1"/>
              <a:t>프로젝트</a:t>
            </a:r>
            <a:r>
              <a:rPr lang="en-US" sz="6800"/>
              <a:t> </a:t>
            </a:r>
            <a:r>
              <a:rPr lang="ko-KR" altLang="en-US" sz="6800"/>
              <a:t>소개</a:t>
            </a:r>
            <a:endParaRPr lang="en-US" sz="6800"/>
          </a:p>
        </p:txBody>
      </p:sp>
    </p:spTree>
    <p:extLst>
      <p:ext uri="{BB962C8B-B14F-4D97-AF65-F5344CB8AC3E}">
        <p14:creationId xmlns:p14="http://schemas.microsoft.com/office/powerpoint/2010/main" val="404091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/>
              </a:rPr>
              <a:t>03</a:t>
            </a:r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3500" kern="0" spc="-300">
                <a:latin typeface="THECandybarmiri"/>
              </a:rPr>
              <a:t>Sequence Diagram</a:t>
            </a:r>
            <a:endParaRPr lang="en-US" altLang="ko-KR" sz="3500" kern="0" spc="-300">
              <a:latin typeface="THECandybarmi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88651" y="3780990"/>
            <a:ext cx="5991917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000" b="1" kern="0" spc="-400">
                <a:latin typeface="THECandybarmiri"/>
                <a:cs typeface="Calibri"/>
              </a:rPr>
              <a:t>Sequence</a:t>
            </a:r>
          </a:p>
          <a:p>
            <a:pPr algn="ctr"/>
            <a:r>
              <a:rPr lang="en-US" sz="5000" b="1" kern="0" spc="-400">
                <a:latin typeface="THECandybarmiri"/>
                <a:cs typeface="Calibri"/>
              </a:rPr>
              <a:t>Diagram</a:t>
            </a:r>
          </a:p>
        </p:txBody>
      </p:sp>
      <p:pic>
        <p:nvPicPr>
          <p:cNvPr id="7" name="그림 8">
            <a:extLst>
              <a:ext uri="{FF2B5EF4-FFF2-40B4-BE49-F238E27FC236}">
                <a16:creationId xmlns:a16="http://schemas.microsoft.com/office/drawing/2014/main" id="{FCBECA68-4439-459C-9020-D2BAA004A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216" y="1810847"/>
            <a:ext cx="12430957" cy="817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91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09" y="669535"/>
            <a:ext cx="7061029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0" kern="0" spc="-1000">
                <a:solidFill>
                  <a:srgbClr val="FFFFFF"/>
                </a:solidFill>
                <a:latin typeface="THECandybarmiri"/>
              </a:rPr>
              <a:t>03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4327011" y="6993084"/>
            <a:ext cx="2182953" cy="1982188"/>
            <a:chOff x="14327011" y="6993084"/>
            <a:chExt cx="2182953" cy="19821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27011" y="6993084"/>
              <a:ext cx="2182953" cy="198218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F0D4A1-9754-48C7-BED5-0F6323400233}"/>
              </a:ext>
            </a:extLst>
          </p:cNvPr>
          <p:cNvSpPr txBox="1"/>
          <p:nvPr/>
        </p:nvSpPr>
        <p:spPr>
          <a:xfrm>
            <a:off x="6312528" y="2979722"/>
            <a:ext cx="7858407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800"/>
              <a:t>ERD</a:t>
            </a:r>
            <a:endParaRPr lang="ko-KR" altLang="en-US" sz="6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3479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/>
              </a:rPr>
              <a:t>04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>
                <a:solidFill>
                  <a:srgbClr val="000000"/>
                </a:solidFill>
                <a:latin typeface="THECandybarmiri"/>
              </a:rPr>
              <a:t>ERD</a:t>
            </a:r>
            <a:endParaRPr lang="ko-KR" altLang="en-US" sz="3500" kern="0" spc="-300">
              <a:latin typeface="THECandybarmi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-98116" y="4063911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0" b="1" kern="0" spc="-400">
                <a:solidFill>
                  <a:srgbClr val="000000"/>
                </a:solidFill>
                <a:latin typeface="THECandybarmiri"/>
              </a:rPr>
              <a:t>ERD</a:t>
            </a:r>
            <a:endParaRPr lang="ko-KR" altLang="en-US" sz="8000">
              <a:cs typeface="Calibri"/>
            </a:endParaRPr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B16F2B-E6BD-46CE-B813-153E595E6B9B}"/>
              </a:ext>
            </a:extLst>
          </p:cNvPr>
          <p:cNvSpPr txBox="1"/>
          <p:nvPr/>
        </p:nvSpPr>
        <p:spPr>
          <a:xfrm>
            <a:off x="9964024" y="3887249"/>
            <a:ext cx="427419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Click!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800552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09" y="669535"/>
            <a:ext cx="7061029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0" kern="0" spc="-1000">
                <a:solidFill>
                  <a:srgbClr val="FFFFFF"/>
                </a:solidFill>
                <a:latin typeface="THECandybarmiri"/>
              </a:rPr>
              <a:t>04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4327011" y="6993084"/>
            <a:ext cx="2182953" cy="1982188"/>
            <a:chOff x="14327011" y="6993084"/>
            <a:chExt cx="2182953" cy="19821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27011" y="6993084"/>
              <a:ext cx="2182953" cy="198218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F0D4A1-9754-48C7-BED5-0F6323400233}"/>
              </a:ext>
            </a:extLst>
          </p:cNvPr>
          <p:cNvSpPr txBox="1"/>
          <p:nvPr/>
        </p:nvSpPr>
        <p:spPr>
          <a:xfrm>
            <a:off x="6312528" y="2979722"/>
            <a:ext cx="7858407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800"/>
              <a:t>스토리보드</a:t>
            </a:r>
            <a:endParaRPr lang="ko-KR" altLang="en-US" sz="6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0371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04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스토리 보드</a:t>
            </a:r>
            <a:endParaRPr lang="en-US" sz="3500" kern="0" spc="-300" dirty="0">
              <a:latin typeface="THECandybarmi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스토리보드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 로그인   전</a:t>
            </a:r>
          </a:p>
        </p:txBody>
      </p:sp>
      <p:pic>
        <p:nvPicPr>
          <p:cNvPr id="7" name="그림 8">
            <a:extLst>
              <a:ext uri="{FF2B5EF4-FFF2-40B4-BE49-F238E27FC236}">
                <a16:creationId xmlns:a16="http://schemas.microsoft.com/office/drawing/2014/main" id="{78FC8FE7-F213-4B30-8767-DD0E98DAAE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3" t="-134" r="22207" b="-134"/>
          <a:stretch/>
        </p:blipFill>
        <p:spPr>
          <a:xfrm>
            <a:off x="5981418" y="1899058"/>
            <a:ext cx="12208725" cy="786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31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04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스토리보드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스토리보드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 로그인   후</a:t>
            </a:r>
          </a:p>
        </p:txBody>
      </p:sp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FC96F01-20AC-4204-98F0-3175C6A79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73" y="1752251"/>
            <a:ext cx="14928207" cy="746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97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스토리보드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 게시판 출력</a:t>
            </a:r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DF811AA5-A3B2-4C81-9852-E902EB058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987" y="1624885"/>
            <a:ext cx="12747071" cy="8421414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3588AEF4-9C9E-44D0-BE57-015B13531CB3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04</a:t>
            </a:r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596773E0-09D8-47D6-97E4-A3AD2D2B9BAB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스토리보드</a:t>
            </a: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B4C65DC4-D6B8-4170-A2D2-2F05D4DD7EA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9" name="Object 7">
              <a:extLst>
                <a:ext uri="{FF2B5EF4-FFF2-40B4-BE49-F238E27FC236}">
                  <a16:creationId xmlns:a16="http://schemas.microsoft.com/office/drawing/2014/main" id="{A3C2D8B3-802D-4865-AF6E-47676BD12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1111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>
                <a:latin typeface="THECandybarmiri"/>
              </a:rPr>
              <a:t>프로토타입</a:t>
            </a:r>
            <a:endParaRPr lang="en-US" sz="3500" kern="0" spc="-300">
              <a:latin typeface="THECandybarmi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스토리보드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 </a:t>
            </a:r>
            <a:r>
              <a:rPr lang="ko-KR" altLang="en-US" sz="3000" b="1" kern="0" spc="-400" dirty="0" err="1">
                <a:latin typeface="THECandybarmiri"/>
                <a:cs typeface="Calibri"/>
              </a:rPr>
              <a:t>frontboardList</a:t>
            </a:r>
            <a:r>
              <a:rPr lang="ko-KR" altLang="en-US" sz="3000" b="1" kern="0" spc="-400" dirty="0">
                <a:latin typeface="THECandybarmiri"/>
                <a:cs typeface="Calibri"/>
              </a:rPr>
              <a:t>  코드 설명</a:t>
            </a:r>
          </a:p>
        </p:txBody>
      </p:sp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ABA1B9E-84F4-4911-A1CC-B8D6E4B10A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6823" b="-168"/>
          <a:stretch/>
        </p:blipFill>
        <p:spPr>
          <a:xfrm>
            <a:off x="6209950" y="1049"/>
            <a:ext cx="11653562" cy="1041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9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>
                <a:latin typeface="THECandybarmiri"/>
              </a:rPr>
              <a:t>프로토타입</a:t>
            </a:r>
            <a:endParaRPr lang="en-US" sz="3500" kern="0" spc="-300">
              <a:latin typeface="THECandybarmi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스토리보드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 </a:t>
            </a:r>
            <a:r>
              <a:rPr lang="ko-KR" altLang="en-US" sz="3000" b="1" kern="0" spc="-400" dirty="0" err="1">
                <a:latin typeface="THECandybarmiri"/>
                <a:cs typeface="Calibri"/>
              </a:rPr>
              <a:t>frontboardList</a:t>
            </a:r>
            <a:r>
              <a:rPr lang="ko-KR" altLang="en-US" sz="3000" b="1" kern="0" spc="-400" dirty="0">
                <a:latin typeface="THECandybarmiri"/>
                <a:cs typeface="Calibri"/>
              </a:rPr>
              <a:t>  쿼리  설명</a:t>
            </a:r>
          </a:p>
        </p:txBody>
      </p: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88970C2-E23E-432A-8044-785E8A24D0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885" t="-578" r="-122" b="-193"/>
          <a:stretch/>
        </p:blipFill>
        <p:spPr>
          <a:xfrm>
            <a:off x="6031684" y="147856"/>
            <a:ext cx="11782206" cy="1074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68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/>
              </a:rPr>
              <a:t>05</a:t>
            </a:r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>
                <a:latin typeface="THECandybarmiri"/>
              </a:rPr>
              <a:t>프로토타입</a:t>
            </a:r>
            <a:endParaRPr lang="en-US" sz="3500" kern="0" spc="-300">
              <a:latin typeface="THECandybarmi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스토리보드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 로그인   전</a:t>
            </a:r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578ECF8E-9D64-43A6-925E-C65FC3E50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73" y="3754"/>
            <a:ext cx="13145547" cy="1151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84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834814" y="330993"/>
            <a:ext cx="1356857" cy="16406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01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err="1">
                <a:solidFill>
                  <a:srgbClr val="000000"/>
                </a:solidFill>
                <a:latin typeface="THECandybarmiri"/>
              </a:rPr>
              <a:t>개발</a:t>
            </a:r>
            <a:r>
              <a:rPr lang="en-US" sz="3500" kern="0" spc="-300">
                <a:solidFill>
                  <a:srgbClr val="000000"/>
                </a:solidFill>
                <a:latin typeface="THECandybarmiri"/>
              </a:rPr>
              <a:t> </a:t>
            </a:r>
            <a:r>
              <a:rPr lang="ko-KR" altLang="en-US" sz="3500" kern="0" spc="-300">
                <a:solidFill>
                  <a:srgbClr val="000000"/>
                </a:solidFill>
                <a:latin typeface="THECandybarmiri"/>
              </a:rPr>
              <a:t>배경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6436190" cy="10316446"/>
            <a:chOff x="0" y="0"/>
            <a:chExt cx="6436190" cy="103164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98095" y="3405842"/>
            <a:ext cx="3885714" cy="4178196"/>
            <a:chOff x="6398095" y="3405842"/>
            <a:chExt cx="3885714" cy="417819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398095" y="5368540"/>
              <a:ext cx="3885714" cy="252800"/>
              <a:chOff x="6398095" y="5368540"/>
              <a:chExt cx="3885714" cy="2528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398095" y="5368540"/>
                <a:ext cx="3885714" cy="2528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117749" y="3405842"/>
              <a:ext cx="2166060" cy="252800"/>
              <a:chOff x="8117749" y="3405842"/>
              <a:chExt cx="2166060" cy="25280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17749" y="3405842"/>
                <a:ext cx="2166060" cy="2528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126407" y="7331238"/>
              <a:ext cx="2157402" cy="252800"/>
              <a:chOff x="8126407" y="7331238"/>
              <a:chExt cx="2157402" cy="25280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26407" y="7331238"/>
                <a:ext cx="2157402" cy="2528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162590" y="5359314"/>
              <a:ext cx="3961905" cy="252800"/>
              <a:chOff x="6162590" y="5359314"/>
              <a:chExt cx="3961905" cy="25280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6162590" y="5359314"/>
                <a:ext cx="3961905" cy="25280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2436748" y="6450929"/>
            <a:ext cx="1562694" cy="1947047"/>
            <a:chOff x="2436748" y="6450929"/>
            <a:chExt cx="1562694" cy="19470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6748" y="6450929"/>
              <a:ext cx="1562694" cy="19470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64762" y="3241905"/>
            <a:ext cx="525714" cy="525714"/>
            <a:chOff x="10264762" y="3241905"/>
            <a:chExt cx="525714" cy="52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64762" y="3241905"/>
              <a:ext cx="525714" cy="52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64762" y="5232083"/>
            <a:ext cx="525714" cy="525714"/>
            <a:chOff x="10264762" y="5232083"/>
            <a:chExt cx="525714" cy="52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64762" y="5232083"/>
              <a:ext cx="525714" cy="52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64762" y="7194781"/>
            <a:ext cx="525714" cy="525714"/>
            <a:chOff x="10264762" y="7194781"/>
            <a:chExt cx="525714" cy="52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9EE948-EA62-4C53-A0AE-EAD1E9A85430}"/>
              </a:ext>
            </a:extLst>
          </p:cNvPr>
          <p:cNvSpPr txBox="1"/>
          <p:nvPr/>
        </p:nvSpPr>
        <p:spPr>
          <a:xfrm>
            <a:off x="1932915" y="3058939"/>
            <a:ext cx="337694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600" b="1">
                <a:solidFill>
                  <a:schemeClr val="bg1"/>
                </a:solidFill>
              </a:rPr>
              <a:t>개발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9EAA9-B205-482C-A5AB-A93C782A8FCE}"/>
              </a:ext>
            </a:extLst>
          </p:cNvPr>
          <p:cNvSpPr txBox="1"/>
          <p:nvPr/>
        </p:nvSpPr>
        <p:spPr>
          <a:xfrm>
            <a:off x="10952430" y="3149474"/>
            <a:ext cx="209814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000" b="1">
                <a:solidFill>
                  <a:srgbClr val="009644"/>
                </a:solidFill>
                <a:cs typeface="Calibri"/>
              </a:rPr>
              <a:t>WHAT?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B7961C-7759-4EF5-9FD6-7766E3B25D49}"/>
              </a:ext>
            </a:extLst>
          </p:cNvPr>
          <p:cNvSpPr txBox="1"/>
          <p:nvPr/>
        </p:nvSpPr>
        <p:spPr>
          <a:xfrm>
            <a:off x="10975063" y="7121681"/>
            <a:ext cx="191707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000" b="1">
                <a:solidFill>
                  <a:srgbClr val="009644"/>
                </a:solidFill>
                <a:cs typeface="Calibri"/>
              </a:rPr>
              <a:t>HOW?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8A6215-7FD2-4FED-8F09-99F1A37F5FA8}"/>
              </a:ext>
            </a:extLst>
          </p:cNvPr>
          <p:cNvSpPr txBox="1"/>
          <p:nvPr/>
        </p:nvSpPr>
        <p:spPr>
          <a:xfrm>
            <a:off x="11009013" y="5152552"/>
            <a:ext cx="191707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000" b="1">
                <a:solidFill>
                  <a:srgbClr val="009644"/>
                </a:solidFill>
                <a:cs typeface="Calibri"/>
              </a:rPr>
              <a:t>WHY?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688EED-E697-47B5-BC48-48ABC1E85A81}"/>
              </a:ext>
            </a:extLst>
          </p:cNvPr>
          <p:cNvSpPr txBox="1"/>
          <p:nvPr/>
        </p:nvSpPr>
        <p:spPr>
          <a:xfrm>
            <a:off x="13437888" y="3224447"/>
            <a:ext cx="388619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 b="1" err="1">
                <a:cs typeface="Calibri"/>
              </a:rPr>
              <a:t>스터디그룹</a:t>
            </a:r>
            <a:r>
              <a:rPr lang="ko-KR" altLang="en-US" sz="3000" b="1">
                <a:cs typeface="Calibri"/>
              </a:rPr>
              <a:t>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72F909-45E9-4B26-B3F9-9485A8BA51E4}"/>
              </a:ext>
            </a:extLst>
          </p:cNvPr>
          <p:cNvSpPr txBox="1"/>
          <p:nvPr/>
        </p:nvSpPr>
        <p:spPr>
          <a:xfrm>
            <a:off x="13347353" y="5227525"/>
            <a:ext cx="388619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 b="1">
                <a:cs typeface="Calibri"/>
              </a:rPr>
              <a:t>뒤에서 설명^^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6E6A25-FB32-465C-A662-8F24F81EE353}"/>
              </a:ext>
            </a:extLst>
          </p:cNvPr>
          <p:cNvSpPr txBox="1"/>
          <p:nvPr/>
        </p:nvSpPr>
        <p:spPr>
          <a:xfrm>
            <a:off x="13437887" y="7117436"/>
            <a:ext cx="388619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 b="1">
                <a:cs typeface="Calibri"/>
              </a:rPr>
              <a:t>개발 도구</a:t>
            </a:r>
          </a:p>
        </p:txBody>
      </p:sp>
    </p:spTree>
    <p:extLst>
      <p:ext uri="{BB962C8B-B14F-4D97-AF65-F5344CB8AC3E}">
        <p14:creationId xmlns:p14="http://schemas.microsoft.com/office/powerpoint/2010/main" val="1720842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스토리보드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 </a:t>
            </a:r>
            <a:r>
              <a:rPr lang="ko-KR" altLang="en-US" sz="3000" b="1" kern="0" spc="-400" dirty="0" err="1">
                <a:latin typeface="THECandybarmiri"/>
                <a:cs typeface="Calibri"/>
              </a:rPr>
              <a:t>frontboardList</a:t>
            </a:r>
            <a:r>
              <a:rPr lang="ko-KR" altLang="en-US" sz="3000" b="1" kern="0" spc="-400" dirty="0">
                <a:latin typeface="THECandybarmiri"/>
                <a:cs typeface="Calibri"/>
              </a:rPr>
              <a:t> 필터링 코드</a:t>
            </a:r>
          </a:p>
        </p:txBody>
      </p:sp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E69C28E-9031-4E62-B8B6-F6206D924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473" y="2024893"/>
            <a:ext cx="13533538" cy="6772011"/>
          </a:xfrm>
          <a:prstGeom prst="rect">
            <a:avLst/>
          </a:prstGeom>
        </p:spPr>
      </p:pic>
      <p:sp>
        <p:nvSpPr>
          <p:cNvPr id="15" name="Object 5">
            <a:extLst>
              <a:ext uri="{FF2B5EF4-FFF2-40B4-BE49-F238E27FC236}">
                <a16:creationId xmlns:a16="http://schemas.microsoft.com/office/drawing/2014/main" id="{75A5D894-30AF-4A10-BD26-2110E3F3C13E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04</a:t>
            </a:r>
            <a:endParaRPr lang="en-US" dirty="0"/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F4E5F679-C53A-492A-AD43-C7D7FCCDE235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스토리보드</a:t>
            </a:r>
          </a:p>
        </p:txBody>
      </p:sp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8FA991E7-2076-4026-B758-37540F3003E5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6" name="Object 7">
              <a:extLst>
                <a:ext uri="{FF2B5EF4-FFF2-40B4-BE49-F238E27FC236}">
                  <a16:creationId xmlns:a16="http://schemas.microsoft.com/office/drawing/2014/main" id="{B1F87162-9B66-41E0-8818-0BD0DFCE2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2054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스토리보드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 마이페이지 + 관리자페이지</a:t>
            </a:r>
          </a:p>
        </p:txBody>
      </p:sp>
      <p:pic>
        <p:nvPicPr>
          <p:cNvPr id="7" name="그림 9">
            <a:extLst>
              <a:ext uri="{FF2B5EF4-FFF2-40B4-BE49-F238E27FC236}">
                <a16:creationId xmlns:a16="http://schemas.microsoft.com/office/drawing/2014/main" id="{2C9CD3DE-E5F1-4732-9895-8456C33C2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473" y="1961975"/>
            <a:ext cx="12809988" cy="6404993"/>
          </a:xfrm>
          <a:prstGeom prst="rect">
            <a:avLst/>
          </a:prstGeom>
        </p:spPr>
      </p:pic>
      <p:sp>
        <p:nvSpPr>
          <p:cNvPr id="15" name="Object 5">
            <a:extLst>
              <a:ext uri="{FF2B5EF4-FFF2-40B4-BE49-F238E27FC236}">
                <a16:creationId xmlns:a16="http://schemas.microsoft.com/office/drawing/2014/main" id="{C2704627-28BD-40DF-9961-F9F52615D739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04</a:t>
            </a:r>
            <a:endParaRPr lang="en-US" dirty="0"/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4BCC0524-35F8-4C2F-9C2C-0D31A4649DB3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스토리보드</a:t>
            </a:r>
          </a:p>
        </p:txBody>
      </p:sp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60F1F685-A772-4D15-B18A-AB511758A581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6" name="Object 7">
              <a:extLst>
                <a:ext uri="{FF2B5EF4-FFF2-40B4-BE49-F238E27FC236}">
                  <a16:creationId xmlns:a16="http://schemas.microsoft.com/office/drawing/2014/main" id="{D2405E73-9602-4996-8C45-695FA8B8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4364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스토리보드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  관리자페이지</a:t>
            </a:r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6180FB00-4BEE-4341-A250-DC31BA022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473" y="2140241"/>
            <a:ext cx="12474428" cy="6772011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6BA1BA50-D520-4FC1-AB17-C2A1014116A7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04</a:t>
            </a:r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52D5800-6C89-4DBD-8782-ABC2BF4F73CD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스토리보드</a:t>
            </a: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5FBD3EAF-C151-4C04-9BBE-1E9F224F14B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9" name="Object 7">
              <a:extLst>
                <a:ext uri="{FF2B5EF4-FFF2-40B4-BE49-F238E27FC236}">
                  <a16:creationId xmlns:a16="http://schemas.microsoft.com/office/drawing/2014/main" id="{89DD2735-FA3A-4261-A0D5-E417A9012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9971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스토리보드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  관리자페이지</a:t>
            </a:r>
          </a:p>
        </p:txBody>
      </p:sp>
      <p:pic>
        <p:nvPicPr>
          <p:cNvPr id="7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5AEEBE3-3477-46F4-BB74-0D387682A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474" y="1930223"/>
            <a:ext cx="12474429" cy="7192049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7196FC9C-A816-4C47-895D-FA3D68BB041C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04</a:t>
            </a:r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1A901806-A06E-41FF-A4A2-40A77B8A949A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스토리보드</a:t>
            </a: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64CF146B-AB41-40BA-8E6F-9CA5CC872FE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9" name="Object 7">
              <a:extLst>
                <a:ext uri="{FF2B5EF4-FFF2-40B4-BE49-F238E27FC236}">
                  <a16:creationId xmlns:a16="http://schemas.microsoft.com/office/drawing/2014/main" id="{292A0C13-B1C3-4FD6-AB21-651E13F8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5254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스토리보드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  </a:t>
            </a:r>
            <a:r>
              <a:rPr lang="ko-KR" altLang="en-US" sz="3000" b="1" kern="0" spc="-400" dirty="0" err="1">
                <a:latin typeface="THECandybarmiri"/>
                <a:cs typeface="Calibri"/>
              </a:rPr>
              <a:t>작성글</a:t>
            </a:r>
            <a:r>
              <a:rPr lang="ko-KR" altLang="en-US" sz="3000" b="1" kern="0" spc="-400" dirty="0">
                <a:latin typeface="THECandybarmiri"/>
                <a:cs typeface="Calibri"/>
              </a:rPr>
              <a:t> 보기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7196FC9C-A816-4C47-895D-FA3D68BB041C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04</a:t>
            </a:r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1A901806-A06E-41FF-A4A2-40A77B8A949A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스토리보드</a:t>
            </a: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64CF146B-AB41-40BA-8E6F-9CA5CC872FE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9" name="Object 7">
              <a:extLst>
                <a:ext uri="{FF2B5EF4-FFF2-40B4-BE49-F238E27FC236}">
                  <a16:creationId xmlns:a16="http://schemas.microsoft.com/office/drawing/2014/main" id="{292A0C13-B1C3-4FD6-AB21-651E13F8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5">
            <a:extLst>
              <a:ext uri="{FF2B5EF4-FFF2-40B4-BE49-F238E27FC236}">
                <a16:creationId xmlns:a16="http://schemas.microsoft.com/office/drawing/2014/main" id="{39994ED9-AA17-4ED5-986E-9A05711EA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73" y="2108783"/>
            <a:ext cx="13659374" cy="68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4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스토리보드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  게시글 작성 페이지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7196FC9C-A816-4C47-895D-FA3D68BB041C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04</a:t>
            </a:r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1A901806-A06E-41FF-A4A2-40A77B8A949A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스토리보드</a:t>
            </a: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64CF146B-AB41-40BA-8E6F-9CA5CC872FE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9" name="Object 7">
              <a:extLst>
                <a:ext uri="{FF2B5EF4-FFF2-40B4-BE49-F238E27FC236}">
                  <a16:creationId xmlns:a16="http://schemas.microsoft.com/office/drawing/2014/main" id="{292A0C13-B1C3-4FD6-AB21-651E13F8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5">
            <a:extLst>
              <a:ext uri="{FF2B5EF4-FFF2-40B4-BE49-F238E27FC236}">
                <a16:creationId xmlns:a16="http://schemas.microsoft.com/office/drawing/2014/main" id="{479B41D5-B005-4DAC-8376-A1D557B42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73" y="1370677"/>
            <a:ext cx="14382924" cy="87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3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스토리보드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  자유게시판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7196FC9C-A816-4C47-895D-FA3D68BB041C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04</a:t>
            </a:r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1A901806-A06E-41FF-A4A2-40A77B8A949A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스토리보드</a:t>
            </a: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64CF146B-AB41-40BA-8E6F-9CA5CC872FE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9" name="Object 7">
              <a:extLst>
                <a:ext uri="{FF2B5EF4-FFF2-40B4-BE49-F238E27FC236}">
                  <a16:creationId xmlns:a16="http://schemas.microsoft.com/office/drawing/2014/main" id="{292A0C13-B1C3-4FD6-AB21-651E13F8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5">
            <a:extLst>
              <a:ext uri="{FF2B5EF4-FFF2-40B4-BE49-F238E27FC236}">
                <a16:creationId xmlns:a16="http://schemas.microsoft.com/office/drawing/2014/main" id="{CB3AAEB5-6615-496B-8247-97D31D2F5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73" y="2035379"/>
            <a:ext cx="12663181" cy="631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31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스토리보드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  Q&amp;A 게시판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7196FC9C-A816-4C47-895D-FA3D68BB041C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04</a:t>
            </a:r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1A901806-A06E-41FF-A4A2-40A77B8A949A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스토리보드</a:t>
            </a: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64CF146B-AB41-40BA-8E6F-9CA5CC872FE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9" name="Object 7">
              <a:extLst>
                <a:ext uri="{FF2B5EF4-FFF2-40B4-BE49-F238E27FC236}">
                  <a16:creationId xmlns:a16="http://schemas.microsoft.com/office/drawing/2014/main" id="{292A0C13-B1C3-4FD6-AB21-651E13F8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6" name="그림 6">
            <a:extLst>
              <a:ext uri="{FF2B5EF4-FFF2-40B4-BE49-F238E27FC236}">
                <a16:creationId xmlns:a16="http://schemas.microsoft.com/office/drawing/2014/main" id="{BEAFC2DF-CC3B-4D93-8C65-6D7B428B2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73" y="2318507"/>
            <a:ext cx="12526860" cy="626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51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스토리보드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  </a:t>
            </a:r>
            <a:r>
              <a:rPr lang="ko-KR" altLang="en-US" sz="3000" b="1" kern="0" spc="-400" dirty="0" err="1">
                <a:latin typeface="THECandybarmiri"/>
                <a:cs typeface="Calibri"/>
              </a:rPr>
              <a:t>스터디그룹</a:t>
            </a:r>
            <a:r>
              <a:rPr lang="ko-KR" altLang="en-US" sz="3000" b="1" kern="0" spc="-400" dirty="0">
                <a:latin typeface="THECandybarmiri"/>
                <a:cs typeface="Calibri"/>
              </a:rPr>
              <a:t> 1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7196FC9C-A816-4C47-895D-FA3D68BB041C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04</a:t>
            </a:r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1A901806-A06E-41FF-A4A2-40A77B8A949A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스토리보드</a:t>
            </a: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64CF146B-AB41-40BA-8E6F-9CA5CC872FE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9" name="Object 7">
              <a:extLst>
                <a:ext uri="{FF2B5EF4-FFF2-40B4-BE49-F238E27FC236}">
                  <a16:creationId xmlns:a16="http://schemas.microsoft.com/office/drawing/2014/main" id="{292A0C13-B1C3-4FD6-AB21-651E13F8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A84D424-A396-495F-8393-A6B7395D1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74" y="2475801"/>
            <a:ext cx="12474428" cy="62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19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스토리보드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  스터디그룹2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7196FC9C-A816-4C47-895D-FA3D68BB041C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04</a:t>
            </a:r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1A901806-A06E-41FF-A4A2-40A77B8A949A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스토리보드</a:t>
            </a: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64CF146B-AB41-40BA-8E6F-9CA5CC872FE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9" name="Object 7">
              <a:extLst>
                <a:ext uri="{FF2B5EF4-FFF2-40B4-BE49-F238E27FC236}">
                  <a16:creationId xmlns:a16="http://schemas.microsoft.com/office/drawing/2014/main" id="{292A0C13-B1C3-4FD6-AB21-651E13F8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6D0B505F-E016-4270-80F5-A925DECB9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73" y="2570176"/>
            <a:ext cx="12652695" cy="627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15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>
                <a:latin typeface="THECandybarmiri"/>
              </a:rPr>
              <a:t>01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err="1">
                <a:solidFill>
                  <a:srgbClr val="000000"/>
                </a:solidFill>
                <a:latin typeface="THECandybarmiri"/>
              </a:rPr>
              <a:t>개발</a:t>
            </a:r>
            <a:r>
              <a:rPr lang="en-US" sz="3500" kern="0" spc="-300">
                <a:solidFill>
                  <a:srgbClr val="000000"/>
                </a:solidFill>
                <a:latin typeface="THECandybarmiri"/>
              </a:rPr>
              <a:t> </a:t>
            </a:r>
            <a:r>
              <a:rPr lang="ko-KR" altLang="en-US" sz="3500" kern="0" spc="-300">
                <a:solidFill>
                  <a:srgbClr val="000000"/>
                </a:solidFill>
                <a:latin typeface="THECandybarmiri"/>
              </a:rPr>
              <a:t>배경</a:t>
            </a:r>
            <a:endParaRPr lang="en-US" sz="3500" kern="0" spc="-300">
              <a:latin typeface="THECandybarmi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6436190" cy="10316446"/>
            <a:chOff x="0" y="0"/>
            <a:chExt cx="6436190" cy="103164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-976954" y="2150100"/>
            <a:ext cx="8542479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ko-KR" altLang="en-US" sz="6400" kern="0" spc="-700">
              <a:solidFill>
                <a:srgbClr val="FFFFFF"/>
              </a:solidFill>
              <a:latin typeface="NanumSquare ExtraBold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0353959" y="3245192"/>
            <a:ext cx="4363810" cy="49524"/>
            <a:chOff x="10252107" y="3833667"/>
            <a:chExt cx="4363810" cy="4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52107" y="3833667"/>
              <a:ext cx="4363810" cy="4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99946" y="2066299"/>
            <a:ext cx="806723" cy="991725"/>
            <a:chOff x="11998095" y="2654774"/>
            <a:chExt cx="806723" cy="9917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98095" y="2654774"/>
              <a:ext cx="806723" cy="991725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962BA646-088E-49D5-80D3-B51B36EE9138}"/>
              </a:ext>
            </a:extLst>
          </p:cNvPr>
          <p:cNvGrpSpPr/>
          <p:nvPr/>
        </p:nvGrpSpPr>
        <p:grpSpPr>
          <a:xfrm>
            <a:off x="2436748" y="6450929"/>
            <a:ext cx="1562694" cy="1947047"/>
            <a:chOff x="2436748" y="6450929"/>
            <a:chExt cx="1562694" cy="1947047"/>
          </a:xfrm>
        </p:grpSpPr>
        <p:pic>
          <p:nvPicPr>
            <p:cNvPr id="24" name="Object 28">
              <a:extLst>
                <a:ext uri="{FF2B5EF4-FFF2-40B4-BE49-F238E27FC236}">
                  <a16:creationId xmlns:a16="http://schemas.microsoft.com/office/drawing/2014/main" id="{66E18197-3140-46D4-A239-4673DBBC2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6748" y="6450929"/>
              <a:ext cx="1562694" cy="194704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9361C-8B50-4532-8FBB-F800E31DCA7E}"/>
              </a:ext>
            </a:extLst>
          </p:cNvPr>
          <p:cNvSpPr txBox="1"/>
          <p:nvPr/>
        </p:nvSpPr>
        <p:spPr>
          <a:xfrm>
            <a:off x="1536826" y="3715315"/>
            <a:ext cx="433887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600" b="1">
                <a:solidFill>
                  <a:schemeClr val="bg1"/>
                </a:solidFill>
                <a:cs typeface="Calibri"/>
              </a:rPr>
              <a:t>WHY?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63211-0365-4E69-AAD0-C84FB5742DE3}"/>
              </a:ext>
            </a:extLst>
          </p:cNvPr>
          <p:cNvSpPr txBox="1"/>
          <p:nvPr/>
        </p:nvSpPr>
        <p:spPr>
          <a:xfrm>
            <a:off x="9368073" y="3455029"/>
            <a:ext cx="6919111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000" b="1">
                <a:cs typeface="Calibri"/>
              </a:rPr>
              <a:t>성별, 연령에 관계없이 사용할 수 있는 서비스가 무엇이 있을까?</a:t>
            </a:r>
          </a:p>
          <a:p>
            <a:pPr algn="ctr"/>
            <a:endParaRPr lang="ko-KR" altLang="en-US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A3EBFB-588E-486F-B809-190ECBF3A4A8}"/>
              </a:ext>
            </a:extLst>
          </p:cNvPr>
          <p:cNvSpPr txBox="1"/>
          <p:nvPr/>
        </p:nvSpPr>
        <p:spPr>
          <a:xfrm>
            <a:off x="7338117" y="4978558"/>
            <a:ext cx="10608398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/>
              <a:t>-&gt; 공부는 전 생애를 거쳐 계속 </a:t>
            </a:r>
            <a:r>
              <a:rPr lang="ko-KR" altLang="en-US" sz="2800" b="1" err="1"/>
              <a:t>해야한다</a:t>
            </a:r>
            <a:r>
              <a:rPr lang="ko-KR" altLang="en-US" sz="2800" b="1"/>
              <a:t>.</a:t>
            </a:r>
            <a:endParaRPr lang="ko-KR" altLang="en-US" sz="2800" b="1">
              <a:cs typeface="Calibri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>
                <a:cs typeface="Calibri"/>
              </a:rPr>
              <a:t>코로나 </a:t>
            </a:r>
            <a:r>
              <a:rPr lang="ko-KR" altLang="en-US" sz="2800" err="1">
                <a:cs typeface="Calibri"/>
              </a:rPr>
              <a:t>비대면</a:t>
            </a:r>
            <a:r>
              <a:rPr lang="ko-KR" altLang="en-US" sz="2800">
                <a:cs typeface="Calibri"/>
              </a:rPr>
              <a:t> 시대에 우리는 학교도, 학원도 가지 못하고 있다.</a:t>
            </a:r>
          </a:p>
          <a:p>
            <a:pPr algn="ctr">
              <a:lnSpc>
                <a:spcPct val="150000"/>
              </a:lnSpc>
            </a:pPr>
            <a:r>
              <a:rPr lang="ko-KR" altLang="en-US" sz="2800">
                <a:cs typeface="Calibri"/>
              </a:rPr>
              <a:t>이런 상황에 우리는 자기주도 학습이 가능한가?</a:t>
            </a:r>
          </a:p>
          <a:p>
            <a:pPr algn="ctr">
              <a:lnSpc>
                <a:spcPct val="150000"/>
              </a:lnSpc>
            </a:pPr>
            <a:r>
              <a:rPr lang="ko-KR" altLang="en-US" sz="2800">
                <a:cs typeface="Calibri"/>
              </a:rPr>
              <a:t>공부를 할 땐 누군가와 함께 </a:t>
            </a:r>
            <a:r>
              <a:rPr lang="ko-KR" altLang="en-US" sz="2800" err="1">
                <a:cs typeface="Calibri"/>
              </a:rPr>
              <a:t>해야한다</a:t>
            </a:r>
            <a:r>
              <a:rPr lang="ko-KR" altLang="en-US" sz="2800">
                <a:cs typeface="Calibri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800">
                <a:cs typeface="Calibri"/>
              </a:rPr>
              <a:t>그것이 </a:t>
            </a:r>
            <a:r>
              <a:rPr lang="ko-KR" altLang="en-US" sz="2800" err="1">
                <a:cs typeface="Calibri"/>
              </a:rPr>
              <a:t>동료든</a:t>
            </a:r>
            <a:r>
              <a:rPr lang="ko-KR" altLang="en-US" sz="2800">
                <a:cs typeface="Calibri"/>
              </a:rPr>
              <a:t> , 라이벌이든 </a:t>
            </a:r>
            <a:r>
              <a:rPr lang="ko-KR" altLang="en-US" sz="2800" b="1">
                <a:cs typeface="Calibri"/>
              </a:rPr>
              <a:t>"같이"</a:t>
            </a:r>
            <a:r>
              <a:rPr lang="ko-KR" altLang="en-US" sz="2800">
                <a:cs typeface="Calibri"/>
              </a:rPr>
              <a:t> </a:t>
            </a:r>
            <a:r>
              <a:rPr lang="ko-KR" altLang="en-US" sz="2800" err="1">
                <a:cs typeface="Calibri"/>
              </a:rPr>
              <a:t>해야한다</a:t>
            </a:r>
            <a:r>
              <a:rPr lang="ko-KR" altLang="en-US" sz="2800">
                <a:cs typeface="Calibri"/>
              </a:rPr>
              <a:t>.</a:t>
            </a:r>
          </a:p>
          <a:p>
            <a:endParaRPr lang="ko-KR" alt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0003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스토리보드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  </a:t>
            </a:r>
            <a:r>
              <a:rPr lang="ko-KR" altLang="en-US" sz="3000" b="1" kern="0" spc="-400" dirty="0" err="1">
                <a:latin typeface="THECandybarmiri"/>
                <a:cs typeface="Calibri"/>
              </a:rPr>
              <a:t>스터디그룹</a:t>
            </a:r>
            <a:r>
              <a:rPr lang="ko-KR" altLang="en-US" sz="3000" b="1" kern="0" spc="-400" dirty="0">
                <a:latin typeface="THECandybarmiri"/>
                <a:cs typeface="Calibri"/>
              </a:rPr>
              <a:t>  코드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7196FC9C-A816-4C47-895D-FA3D68BB041C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04</a:t>
            </a:r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1A901806-A06E-41FF-A4A2-40A77B8A949A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스토리보드</a:t>
            </a: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64CF146B-AB41-40BA-8E6F-9CA5CC872FE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9" name="Object 7">
              <a:extLst>
                <a:ext uri="{FF2B5EF4-FFF2-40B4-BE49-F238E27FC236}">
                  <a16:creationId xmlns:a16="http://schemas.microsoft.com/office/drawing/2014/main" id="{292A0C13-B1C3-4FD6-AB21-651E13F8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013C386-A531-4206-875C-727A3153C1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4620" b="-165"/>
          <a:stretch/>
        </p:blipFill>
        <p:spPr>
          <a:xfrm>
            <a:off x="5821959" y="997241"/>
            <a:ext cx="10038193" cy="110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62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스토리보드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  </a:t>
            </a:r>
            <a:r>
              <a:rPr lang="ko-KR" altLang="en-US" sz="3000" b="1" kern="0" spc="-400" dirty="0" err="1">
                <a:latin typeface="THECandybarmiri"/>
                <a:cs typeface="Calibri"/>
              </a:rPr>
              <a:t>스터디그룹</a:t>
            </a:r>
            <a:r>
              <a:rPr lang="ko-KR" altLang="en-US" sz="3000" b="1" kern="0" spc="-400" dirty="0">
                <a:latin typeface="THECandybarmiri"/>
                <a:cs typeface="Calibri"/>
              </a:rPr>
              <a:t>  코드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7196FC9C-A816-4C47-895D-FA3D68BB041C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04</a:t>
            </a:r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1A901806-A06E-41FF-A4A2-40A77B8A949A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스토리보드</a:t>
            </a: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64CF146B-AB41-40BA-8E6F-9CA5CC872FE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9" name="Object 7">
              <a:extLst>
                <a:ext uri="{FF2B5EF4-FFF2-40B4-BE49-F238E27FC236}">
                  <a16:creationId xmlns:a16="http://schemas.microsoft.com/office/drawing/2014/main" id="{292A0C13-B1C3-4FD6-AB21-651E13F8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ECBD267-A8E2-4A3A-BB74-CB1F8DF1CE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712" r="-141" b="34366"/>
          <a:stretch/>
        </p:blipFill>
        <p:spPr>
          <a:xfrm>
            <a:off x="6084115" y="1364260"/>
            <a:ext cx="11873289" cy="859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74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스토리보드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  </a:t>
            </a:r>
            <a:r>
              <a:rPr lang="ko-KR" altLang="en-US" sz="3000" b="1" kern="0" spc="-400" dirty="0" err="1">
                <a:latin typeface="THECandybarmiri"/>
                <a:cs typeface="Calibri"/>
              </a:rPr>
              <a:t>스터디그룹</a:t>
            </a:r>
            <a:r>
              <a:rPr lang="ko-KR" altLang="en-US" sz="3000" b="1" kern="0" spc="-400" dirty="0">
                <a:latin typeface="THECandybarmiri"/>
                <a:cs typeface="Calibri"/>
              </a:rPr>
              <a:t>  코드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7196FC9C-A816-4C47-895D-FA3D68BB041C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04</a:t>
            </a:r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1A901806-A06E-41FF-A4A2-40A77B8A949A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스토리보드</a:t>
            </a: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64CF146B-AB41-40BA-8E6F-9CA5CC872FE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9" name="Object 7">
              <a:extLst>
                <a:ext uri="{FF2B5EF4-FFF2-40B4-BE49-F238E27FC236}">
                  <a16:creationId xmlns:a16="http://schemas.microsoft.com/office/drawing/2014/main" id="{292A0C13-B1C3-4FD6-AB21-651E13F8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DCFDE4E-0F83-4D6B-90CA-6102ABE869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22" r="40422" b="14527"/>
          <a:stretch/>
        </p:blipFill>
        <p:spPr>
          <a:xfrm>
            <a:off x="5920247" y="1364260"/>
            <a:ext cx="12279241" cy="87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20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스토리보드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  </a:t>
            </a:r>
            <a:r>
              <a:rPr lang="ko-KR" altLang="en-US" sz="3000" b="1" kern="0" spc="-400" dirty="0" err="1">
                <a:latin typeface="THECandybarmiri"/>
                <a:cs typeface="Calibri"/>
              </a:rPr>
              <a:t>스터디그룹</a:t>
            </a:r>
            <a:r>
              <a:rPr lang="ko-KR" altLang="en-US" sz="3000" b="1" kern="0" spc="-400" dirty="0">
                <a:latin typeface="THECandybarmiri"/>
                <a:cs typeface="Calibri"/>
              </a:rPr>
              <a:t>  코드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7196FC9C-A816-4C47-895D-FA3D68BB041C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04</a:t>
            </a:r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1A901806-A06E-41FF-A4A2-40A77B8A949A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스토리보드</a:t>
            </a: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64CF146B-AB41-40BA-8E6F-9CA5CC872FE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9" name="Object 7">
              <a:extLst>
                <a:ext uri="{FF2B5EF4-FFF2-40B4-BE49-F238E27FC236}">
                  <a16:creationId xmlns:a16="http://schemas.microsoft.com/office/drawing/2014/main" id="{292A0C13-B1C3-4FD6-AB21-651E13F8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4C576A9-782B-4B04-8170-ACEFE1E8EC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158" t="11946" r="168" b="32665"/>
          <a:stretch/>
        </p:blipFill>
        <p:spPr>
          <a:xfrm>
            <a:off x="5811474" y="1269884"/>
            <a:ext cx="12483937" cy="780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14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스토리보드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  </a:t>
            </a:r>
            <a:r>
              <a:rPr lang="ko-KR" altLang="en-US" sz="3000" b="1" kern="0" spc="-400" dirty="0" err="1">
                <a:latin typeface="THECandybarmiri"/>
                <a:cs typeface="Calibri"/>
              </a:rPr>
              <a:t>스터디그룹</a:t>
            </a:r>
            <a:r>
              <a:rPr lang="ko-KR" altLang="en-US" sz="3000" b="1" kern="0" spc="-400" dirty="0">
                <a:latin typeface="THECandybarmiri"/>
                <a:cs typeface="Calibri"/>
              </a:rPr>
              <a:t>  코드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7196FC9C-A816-4C47-895D-FA3D68BB041C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04</a:t>
            </a:r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1A901806-A06E-41FF-A4A2-40A77B8A949A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스토리보드</a:t>
            </a: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64CF146B-AB41-40BA-8E6F-9CA5CC872FE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9" name="Object 7">
              <a:extLst>
                <a:ext uri="{FF2B5EF4-FFF2-40B4-BE49-F238E27FC236}">
                  <a16:creationId xmlns:a16="http://schemas.microsoft.com/office/drawing/2014/main" id="{292A0C13-B1C3-4FD6-AB21-651E13F8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0983A6A-0021-4FE5-8666-D30A144704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78" r="48045" b="3038"/>
          <a:stretch/>
        </p:blipFill>
        <p:spPr>
          <a:xfrm>
            <a:off x="5832445" y="252719"/>
            <a:ext cx="7374885" cy="8449555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9CB71D1-32A6-44FB-8DC2-E5A6E734CC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617" r="4250" b="2985"/>
          <a:stretch/>
        </p:blipFill>
        <p:spPr>
          <a:xfrm>
            <a:off x="11799115" y="2014407"/>
            <a:ext cx="6493642" cy="80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18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09" y="669535"/>
            <a:ext cx="7061029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0" kern="0" spc="-1000" dirty="0">
                <a:solidFill>
                  <a:srgbClr val="FFFFFF"/>
                </a:solidFill>
                <a:latin typeface="THECandybarmiri"/>
              </a:rPr>
              <a:t>05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4327011" y="6993084"/>
            <a:ext cx="2182953" cy="1982188"/>
            <a:chOff x="14327011" y="6993084"/>
            <a:chExt cx="2182953" cy="19821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27011" y="6993084"/>
              <a:ext cx="2182953" cy="198218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F0D4A1-9754-48C7-BED5-0F6323400233}"/>
              </a:ext>
            </a:extLst>
          </p:cNvPr>
          <p:cNvSpPr txBox="1"/>
          <p:nvPr/>
        </p:nvSpPr>
        <p:spPr>
          <a:xfrm>
            <a:off x="6312528" y="2979722"/>
            <a:ext cx="7858407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800" dirty="0">
                <a:cs typeface="Calibri"/>
              </a:rPr>
              <a:t>테이블 명세서</a:t>
            </a:r>
          </a:p>
        </p:txBody>
      </p:sp>
    </p:spTree>
    <p:extLst>
      <p:ext uri="{BB962C8B-B14F-4D97-AF65-F5344CB8AC3E}">
        <p14:creationId xmlns:p14="http://schemas.microsoft.com/office/powerpoint/2010/main" val="2453077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테이블 명세서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  </a:t>
            </a:r>
            <a:r>
              <a:rPr lang="ko-KR" altLang="en-US" sz="3000" b="1" kern="0" spc="-400" dirty="0" err="1">
                <a:latin typeface="THECandybarmiri"/>
                <a:cs typeface="Calibri"/>
              </a:rPr>
              <a:t>스터디그룹</a:t>
            </a:r>
            <a:r>
              <a:rPr lang="ko-KR" altLang="en-US" sz="3000" b="1" kern="0" spc="-400" dirty="0">
                <a:latin typeface="THECandybarmiri"/>
                <a:cs typeface="Calibri"/>
              </a:rPr>
              <a:t>  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7196FC9C-A816-4C47-895D-FA3D68BB041C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05</a:t>
            </a:r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1A901806-A06E-41FF-A4A2-40A77B8A949A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테이블 명세서</a:t>
            </a: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64CF146B-AB41-40BA-8E6F-9CA5CC872FE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9" name="Object 7">
              <a:extLst>
                <a:ext uri="{FF2B5EF4-FFF2-40B4-BE49-F238E27FC236}">
                  <a16:creationId xmlns:a16="http://schemas.microsoft.com/office/drawing/2014/main" id="{292A0C13-B1C3-4FD6-AB21-651E13F8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CFFD045-CF04-4707-91C5-AD60572F7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2445" y="1950455"/>
            <a:ext cx="12956796" cy="84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12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테이블 명세서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  </a:t>
            </a:r>
            <a:r>
              <a:rPr lang="ko-KR" altLang="en-US" sz="3000" b="1" kern="0" spc="-400" dirty="0" err="1">
                <a:latin typeface="THECandybarmiri"/>
                <a:cs typeface="Calibri"/>
              </a:rPr>
              <a:t>스터디그룹</a:t>
            </a:r>
            <a:r>
              <a:rPr lang="ko-KR" altLang="en-US" sz="3000" b="1" kern="0" spc="-400" dirty="0">
                <a:latin typeface="THECandybarmiri"/>
                <a:cs typeface="Calibri"/>
              </a:rPr>
              <a:t>   멤버</a:t>
            </a:r>
          </a:p>
        </p:txBody>
      </p:sp>
      <p:pic>
        <p:nvPicPr>
          <p:cNvPr id="5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2A9B31F-1B7E-48EA-AD12-AA42D366F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473" y="2417300"/>
            <a:ext cx="12463943" cy="6710748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BA04120C-0D53-4AF8-8F1D-E011E842E3DE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05</a:t>
            </a:r>
            <a:endParaRPr lang="en-US" dirty="0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B8F42776-393C-4B44-82DA-F1D10615E81D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테이블 명세서</a:t>
            </a:r>
          </a:p>
        </p:txBody>
      </p: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0F2347CA-BD61-4E1F-9B2E-694390CE333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464D419A-778B-445A-B8DB-7549F40CC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052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테이블 명세서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  </a:t>
            </a:r>
            <a:r>
              <a:rPr lang="ko-KR" altLang="en-US" sz="3000" b="1" kern="0" spc="-400" dirty="0" err="1">
                <a:latin typeface="THECandybarmiri"/>
                <a:cs typeface="Calibri"/>
              </a:rPr>
              <a:t>스터디그룹</a:t>
            </a:r>
            <a:r>
              <a:rPr lang="ko-KR" altLang="en-US" sz="3000" b="1" kern="0" spc="-400" dirty="0">
                <a:latin typeface="THECandybarmiri"/>
                <a:cs typeface="Calibri"/>
              </a:rPr>
              <a:t>   게시판</a:t>
            </a:r>
          </a:p>
        </p:txBody>
      </p:sp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21BBF9F3-E081-433A-9B02-C85BE5E8A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474" y="2290370"/>
            <a:ext cx="12390538" cy="6377379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1204F092-A270-488F-8D15-87F31E750593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05</a:t>
            </a:r>
            <a:endParaRPr lang="en-US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A90C62B-55F2-4FC4-80F0-9866B5B89A01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테이블 명세서</a:t>
            </a:r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8FE60F7B-45E2-4CC1-AC8C-A49EEDC38D38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0" name="Object 7">
              <a:extLst>
                <a:ext uri="{FF2B5EF4-FFF2-40B4-BE49-F238E27FC236}">
                  <a16:creationId xmlns:a16="http://schemas.microsoft.com/office/drawing/2014/main" id="{2F2A9BC5-3654-4C61-8863-57D126AD9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083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테이블 명세서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  파일 첨부</a:t>
            </a:r>
          </a:p>
        </p:txBody>
      </p:sp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6BCA54D1-BB2C-4B02-BDA0-C305B0799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473" y="1664594"/>
            <a:ext cx="12872906" cy="7429691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5BD44034-C528-4935-9905-630C07469B14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05</a:t>
            </a:r>
            <a:endParaRPr lang="en-US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58FD1BC2-1D35-4D0B-B75A-9D01C6A0123C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테이블 명세서</a:t>
            </a:r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D3DF86FD-4385-432B-945F-420B75D00E99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0" name="Object 7">
              <a:extLst>
                <a:ext uri="{FF2B5EF4-FFF2-40B4-BE49-F238E27FC236}">
                  <a16:creationId xmlns:a16="http://schemas.microsoft.com/office/drawing/2014/main" id="{5B67A646-1531-403B-B7E6-BF0481929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9466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/>
              </a:rPr>
              <a:t>01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>
                <a:latin typeface="THECandybarmiri"/>
              </a:rPr>
              <a:t>개발</a:t>
            </a:r>
            <a:r>
              <a:rPr lang="en-US" sz="3500" kern="0" spc="-300">
                <a:latin typeface="THECandybarmiri"/>
              </a:rPr>
              <a:t> </a:t>
            </a:r>
            <a:r>
              <a:rPr lang="ko-KR" altLang="en-US" sz="3500" kern="0" spc="-300">
                <a:latin typeface="THECandybarmiri"/>
              </a:rPr>
              <a:t>도구</a:t>
            </a:r>
            <a:endParaRPr lang="en-US" sz="3500" kern="0" spc="-300">
              <a:latin typeface="THECandybarmi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76345" y="3534748"/>
            <a:ext cx="4873977" cy="4873977"/>
            <a:chOff x="6876345" y="4032689"/>
            <a:chExt cx="4873977" cy="48739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6345" y="4032689"/>
              <a:ext cx="4873977" cy="48739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30480" y="4303279"/>
            <a:ext cx="1518560" cy="627352"/>
            <a:chOff x="6830480" y="4801220"/>
            <a:chExt cx="1518560" cy="6273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0480" y="4801220"/>
              <a:ext cx="1518560" cy="6273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90963" y="4303279"/>
            <a:ext cx="1518560" cy="627352"/>
            <a:chOff x="10290963" y="4801220"/>
            <a:chExt cx="1518560" cy="6273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0963" y="4801220"/>
              <a:ext cx="1518560" cy="6273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30480" y="7015050"/>
            <a:ext cx="1518560" cy="627352"/>
            <a:chOff x="6830480" y="7512991"/>
            <a:chExt cx="1518560" cy="6273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0480" y="7512991"/>
              <a:ext cx="1518560" cy="6273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90963" y="7015050"/>
            <a:ext cx="1518560" cy="627352"/>
            <a:chOff x="10290963" y="7512991"/>
            <a:chExt cx="1518560" cy="6273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0963" y="7512991"/>
              <a:ext cx="1518560" cy="62735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B0F9973-8534-43C7-A875-F764C5E77381}"/>
              </a:ext>
            </a:extLst>
          </p:cNvPr>
          <p:cNvSpPr txBox="1"/>
          <p:nvPr/>
        </p:nvSpPr>
        <p:spPr>
          <a:xfrm>
            <a:off x="1511521" y="3795775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000" err="1">
                <a:cs typeface="Calibri"/>
              </a:rPr>
              <a:t>Java</a:t>
            </a:r>
            <a:br>
              <a:rPr lang="ko-KR" altLang="en-US" sz="3000">
                <a:cs typeface="Calibri"/>
              </a:rPr>
            </a:br>
            <a:r>
              <a:rPr lang="ko-KR" altLang="en-US" sz="3000" err="1">
                <a:cs typeface="Calibri"/>
              </a:rPr>
              <a:t>Servlet&amp;JSP</a:t>
            </a:r>
            <a:endParaRPr lang="ko-KR" altLang="en-US" sz="3000">
              <a:cs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2B3CA6-9BAA-4F25-843C-6935A20064C7}"/>
              </a:ext>
            </a:extLst>
          </p:cNvPr>
          <p:cNvSpPr txBox="1"/>
          <p:nvPr/>
        </p:nvSpPr>
        <p:spPr>
          <a:xfrm>
            <a:off x="1497257" y="7087261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000" err="1">
                <a:cs typeface="Calibri"/>
              </a:rPr>
              <a:t>JavaScript</a:t>
            </a:r>
            <a:endParaRPr lang="ko-KR"/>
          </a:p>
          <a:p>
            <a:pPr algn="ctr"/>
            <a:r>
              <a:rPr lang="ko-KR" altLang="en-US" sz="3000" err="1">
                <a:cs typeface="Calibri"/>
              </a:rPr>
              <a:t>JQuery</a:t>
            </a:r>
            <a:endParaRPr lang="ko-KR" altLang="en-US" sz="3000">
              <a:cs typeface="Calibri"/>
            </a:endParaRPr>
          </a:p>
          <a:p>
            <a:pPr algn="ctr"/>
            <a:r>
              <a:rPr lang="ko-KR" altLang="en-US" sz="3000" err="1">
                <a:cs typeface="Calibri"/>
              </a:rPr>
              <a:t>Css&amp;Html</a:t>
            </a:r>
            <a:endParaRPr lang="ko-KR" altLang="en-US" sz="30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857F1-99ED-4A60-B7EA-860563703E4C}"/>
              </a:ext>
            </a:extLst>
          </p:cNvPr>
          <p:cNvSpPr txBox="1"/>
          <p:nvPr/>
        </p:nvSpPr>
        <p:spPr>
          <a:xfrm>
            <a:off x="7941252" y="5157311"/>
            <a:ext cx="27432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5000" err="1">
                <a:solidFill>
                  <a:srgbClr val="000000"/>
                </a:solidFill>
                <a:cs typeface="Calibri"/>
              </a:rPr>
              <a:t>Semi</a:t>
            </a:r>
            <a:r>
              <a:rPr lang="ko-KR" altLang="en-US" sz="5000">
                <a:solidFill>
                  <a:srgbClr val="000000"/>
                </a:solidFill>
                <a:cs typeface="Calibri"/>
              </a:rPr>
              <a:t> Project</a:t>
            </a:r>
            <a:endParaRPr lang="ko-KR">
              <a:solidFill>
                <a:srgbClr val="000000"/>
              </a:solidFill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F1D441-1995-4351-9371-E07D14E8EA1C}"/>
              </a:ext>
            </a:extLst>
          </p:cNvPr>
          <p:cNvSpPr txBox="1"/>
          <p:nvPr/>
        </p:nvSpPr>
        <p:spPr>
          <a:xfrm>
            <a:off x="13946789" y="3724530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>
                <a:cs typeface="Calibri"/>
              </a:rPr>
              <a:t>Oracle</a:t>
            </a:r>
            <a:br>
              <a:rPr lang="ko-KR" altLang="en-US" sz="3000">
                <a:cs typeface="Calibri"/>
              </a:rPr>
            </a:br>
            <a:r>
              <a:rPr lang="ko-KR" altLang="en-US" sz="3000" err="1">
                <a:cs typeface="Calibri"/>
              </a:rPr>
              <a:t>developer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9746CD-2B1F-49AB-BC48-1EF724B8AE4C}"/>
              </a:ext>
            </a:extLst>
          </p:cNvPr>
          <p:cNvSpPr txBox="1"/>
          <p:nvPr/>
        </p:nvSpPr>
        <p:spPr>
          <a:xfrm>
            <a:off x="13132620" y="7193394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000" err="1">
                <a:cs typeface="Calibri"/>
              </a:rPr>
              <a:t>Git</a:t>
            </a:r>
          </a:p>
        </p:txBody>
      </p:sp>
      <p:pic>
        <p:nvPicPr>
          <p:cNvPr id="14" name="그림 15">
            <a:extLst>
              <a:ext uri="{FF2B5EF4-FFF2-40B4-BE49-F238E27FC236}">
                <a16:creationId xmlns:a16="http://schemas.microsoft.com/office/drawing/2014/main" id="{388887ED-01AF-4795-BAA2-9120651C6B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27502" y="3756233"/>
            <a:ext cx="1340428" cy="1103244"/>
          </a:xfrm>
          <a:prstGeom prst="rect">
            <a:avLst/>
          </a:prstGeom>
        </p:spPr>
      </p:pic>
      <p:pic>
        <p:nvPicPr>
          <p:cNvPr id="16" name="그림 16">
            <a:extLst>
              <a:ext uri="{FF2B5EF4-FFF2-40B4-BE49-F238E27FC236}">
                <a16:creationId xmlns:a16="http://schemas.microsoft.com/office/drawing/2014/main" id="{75AD2775-BD3B-43B3-9135-347FD9B6D3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18423" y="6923766"/>
            <a:ext cx="1444337" cy="1431349"/>
          </a:xfrm>
          <a:prstGeom prst="rect">
            <a:avLst/>
          </a:prstGeom>
        </p:spPr>
      </p:pic>
      <p:pic>
        <p:nvPicPr>
          <p:cNvPr id="17" name="그림 18" descr="텍스트, 구급 상자, 클립아트이(가) 표시된 사진&#10;&#10;자동 생성된 설명">
            <a:extLst>
              <a:ext uri="{FF2B5EF4-FFF2-40B4-BE49-F238E27FC236}">
                <a16:creationId xmlns:a16="http://schemas.microsoft.com/office/drawing/2014/main" id="{8CE7155B-AA1D-4938-B82D-5004515408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6957" y="6927876"/>
            <a:ext cx="3574472" cy="1630946"/>
          </a:xfrm>
          <a:prstGeom prst="rect">
            <a:avLst/>
          </a:prstGeom>
        </p:spPr>
      </p:pic>
      <p:pic>
        <p:nvPicPr>
          <p:cNvPr id="19" name="그림 19">
            <a:extLst>
              <a:ext uri="{FF2B5EF4-FFF2-40B4-BE49-F238E27FC236}">
                <a16:creationId xmlns:a16="http://schemas.microsoft.com/office/drawing/2014/main" id="{C77A15EE-7881-4F84-A9C2-846D2F5443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4829" y="3380903"/>
            <a:ext cx="1714500" cy="1714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AD427-4DE7-49CA-88F0-64EB78669E5F}"/>
              </a:ext>
            </a:extLst>
          </p:cNvPr>
          <p:cNvSpPr txBox="1"/>
          <p:nvPr/>
        </p:nvSpPr>
        <p:spPr>
          <a:xfrm>
            <a:off x="7274459" y="1089809"/>
            <a:ext cx="65230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9600" b="1">
                <a:solidFill>
                  <a:srgbClr val="009644"/>
                </a:solidFill>
                <a:cs typeface="Calibri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967929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테이블 명세서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  방문자, 알람</a:t>
            </a:r>
          </a:p>
        </p:txBody>
      </p:sp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350F8C1A-C181-4596-88C3-F670331EA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473" y="1422807"/>
            <a:ext cx="11782337" cy="2795982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91A57F46-382B-48B9-9F27-68FA87C7BC5E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05</a:t>
            </a:r>
            <a:endParaRPr lang="en-US" dirty="0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819CE620-46B5-4417-BE82-F33CA35A5757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테이블 명세서</a:t>
            </a:r>
          </a:p>
        </p:txBody>
      </p: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68FAD8B0-FF45-4B20-9569-F60275086601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DA04E0F9-1753-432D-8DA2-A469CB730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6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6C085AA7-0E12-4598-9A06-200DA6C2E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1684" y="4665102"/>
            <a:ext cx="11562127" cy="315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836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테이블 명세서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  가입한 멤버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91A57F46-382B-48B9-9F27-68FA87C7BC5E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05</a:t>
            </a:r>
            <a:endParaRPr lang="en-US" dirty="0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819CE620-46B5-4417-BE82-F33CA35A5757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테이블 명세서</a:t>
            </a:r>
          </a:p>
        </p:txBody>
      </p: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68FAD8B0-FF45-4B20-9569-F60275086601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DA04E0F9-1753-432D-8DA2-A469CB730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9E61CB9-679A-4E46-9559-C6C5DFE65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932" y="1262384"/>
            <a:ext cx="12348593" cy="831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9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테이블 명세서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 </a:t>
            </a:r>
            <a:r>
              <a:rPr lang="ko-KR" altLang="en-US" sz="3000" b="1" kern="0" spc="-400" dirty="0" err="1">
                <a:latin typeface="THECandybarmiri"/>
                <a:cs typeface="Calibri"/>
              </a:rPr>
              <a:t>스터디그룹</a:t>
            </a:r>
            <a:r>
              <a:rPr lang="ko-KR" altLang="en-US" sz="3000" b="1" kern="0" spc="-400" dirty="0">
                <a:latin typeface="THECandybarmiri"/>
                <a:cs typeface="Calibri"/>
              </a:rPr>
              <a:t> 모집 게시판  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91A57F46-382B-48B9-9F27-68FA87C7BC5E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05</a:t>
            </a:r>
            <a:endParaRPr lang="en-US" dirty="0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819CE620-46B5-4417-BE82-F33CA35A5757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테이블 명세서</a:t>
            </a:r>
          </a:p>
        </p:txBody>
      </p: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68FAD8B0-FF45-4B20-9569-F60275086601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DA04E0F9-1753-432D-8DA2-A469CB730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A5682C3F-D924-4091-B107-A21CCFBF4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73" y="2284992"/>
            <a:ext cx="12463943" cy="498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38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테이블 명세서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  자유게시판, 질문게시판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91A57F46-382B-48B9-9F27-68FA87C7BC5E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05</a:t>
            </a:r>
            <a:endParaRPr lang="en-US" dirty="0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819CE620-46B5-4417-BE82-F33CA35A5757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테이블 명세서</a:t>
            </a:r>
          </a:p>
        </p:txBody>
      </p: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68FAD8B0-FF45-4B20-9569-F60275086601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DA04E0F9-1753-432D-8DA2-A469CB730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A88BDE64-0D3A-436C-99BA-617ADA112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73" y="1750272"/>
            <a:ext cx="12463942" cy="718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730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sp>
        <p:nvSpPr>
          <p:cNvPr id="2" name="Object 18">
            <a:extLst>
              <a:ext uri="{FF2B5EF4-FFF2-40B4-BE49-F238E27FC236}">
                <a16:creationId xmlns:a16="http://schemas.microsoft.com/office/drawing/2014/main" id="{838BC3D9-6216-4698-BA6F-1E6DA22DF1A8}"/>
              </a:ext>
            </a:extLst>
          </p:cNvPr>
          <p:cNvSpPr txBox="1"/>
          <p:nvPr/>
        </p:nvSpPr>
        <p:spPr>
          <a:xfrm>
            <a:off x="-178165" y="3916382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b="1" kern="0" spc="-400" dirty="0">
                <a:latin typeface="THECandybarmiri"/>
                <a:cs typeface="Calibri"/>
              </a:rPr>
              <a:t>테이블 명세서</a:t>
            </a:r>
          </a:p>
          <a:p>
            <a:pPr algn="ctr"/>
            <a:r>
              <a:rPr lang="ko-KR" altLang="en-US" sz="3000" b="1" kern="0" spc="-400" dirty="0">
                <a:latin typeface="THECandybarmiri"/>
                <a:cs typeface="Calibri"/>
              </a:rPr>
              <a:t>:  댓글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91A57F46-382B-48B9-9F27-68FA87C7BC5E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05</a:t>
            </a:r>
            <a:endParaRPr lang="en-US" dirty="0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819CE620-46B5-4417-BE82-F33CA35A5757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 dirty="0">
                <a:latin typeface="THECandybarmiri"/>
              </a:rPr>
              <a:t>테이블 명세서</a:t>
            </a:r>
          </a:p>
        </p:txBody>
      </p: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68FAD8B0-FF45-4B20-9569-F60275086601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DA04E0F9-1753-432D-8DA2-A469CB730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E6F72217-D673-49DD-8F5C-39B53D2529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73" y="1601992"/>
            <a:ext cx="12474428" cy="729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97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2244" y="2763635"/>
            <a:ext cx="10397385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0" b="1" kern="0" spc="-400">
                <a:solidFill>
                  <a:srgbClr val="EC573B"/>
                </a:solidFill>
                <a:latin typeface="S-Core Dream 6 Bold"/>
                <a:cs typeface="S-Core Dream 6 Bold" pitchFamily="34" charset="0"/>
              </a:rPr>
              <a:t>Thank you</a:t>
            </a:r>
            <a:endParaRPr lang="en-US" b="1">
              <a:latin typeface="S-Core Dream 6 Bold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93587" y="4617740"/>
            <a:ext cx="3783673" cy="6617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700" kern="0" spc="-100" err="1">
                <a:latin typeface="NanumSquare"/>
              </a:rPr>
              <a:t>ㄳㄳ</a:t>
            </a:r>
            <a:endParaRPr lang="en-US" sz="3700" kern="0" spc="-100" err="1">
              <a:latin typeface="NanumSquare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144621" y="7052421"/>
            <a:ext cx="1137100" cy="1395523"/>
            <a:chOff x="7144621" y="7052421"/>
            <a:chExt cx="1137100" cy="13955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4621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4307" y="7052421"/>
            <a:ext cx="1137100" cy="1395523"/>
            <a:chOff x="8574307" y="7052421"/>
            <a:chExt cx="1137100" cy="13955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4307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3993" y="7052421"/>
            <a:ext cx="1137100" cy="1395523"/>
            <a:chOff x="10003993" y="7052421"/>
            <a:chExt cx="1137100" cy="13955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3993" y="7052421"/>
              <a:ext cx="1137100" cy="1395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98566" y="2572403"/>
            <a:ext cx="3649958" cy="6851262"/>
            <a:chOff x="2742627" y="3828571"/>
            <a:chExt cx="3262640" cy="471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2627" y="3828571"/>
              <a:ext cx="3262640" cy="471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74066" y="2572402"/>
            <a:ext cx="3661273" cy="6851263"/>
            <a:chOff x="7283929" y="3828571"/>
            <a:chExt cx="3595605" cy="471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3929" y="3828571"/>
              <a:ext cx="3595605" cy="4712381"/>
            </a:xfrm>
            <a:prstGeom prst="rect">
              <a:avLst/>
            </a:prstGeom>
          </p:spPr>
        </p:pic>
      </p:grpSp>
      <p:sp>
        <p:nvSpPr>
          <p:cNvPr id="5" name="Object 3">
            <a:extLst>
              <a:ext uri="{FF2B5EF4-FFF2-40B4-BE49-F238E27FC236}">
                <a16:creationId xmlns:a16="http://schemas.microsoft.com/office/drawing/2014/main" id="{DC105084-A09B-4EC4-B21D-696021187BEC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/>
              </a:rPr>
              <a:t>01</a:t>
            </a:r>
            <a:endParaRPr lang="en-US"/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FA1BE2A6-90EE-4077-AAB4-6620D6F9BD4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35" name="Object 5">
              <a:extLst>
                <a:ext uri="{FF2B5EF4-FFF2-40B4-BE49-F238E27FC236}">
                  <a16:creationId xmlns:a16="http://schemas.microsoft.com/office/drawing/2014/main" id="{E3103B30-854B-4856-A706-36978FCEF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8" name="Object 4">
            <a:extLst>
              <a:ext uri="{FF2B5EF4-FFF2-40B4-BE49-F238E27FC236}">
                <a16:creationId xmlns:a16="http://schemas.microsoft.com/office/drawing/2014/main" id="{B60C4F91-49B5-4BB8-A423-829E3FDA1E9E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>
                <a:latin typeface="THECandybarmiri"/>
              </a:rPr>
              <a:t>차별화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B877A-B25A-4364-9C3A-FE79CE4D6F94}"/>
              </a:ext>
            </a:extLst>
          </p:cNvPr>
          <p:cNvSpPr txBox="1"/>
          <p:nvPr/>
        </p:nvSpPr>
        <p:spPr>
          <a:xfrm>
            <a:off x="7512112" y="365873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err="1"/>
              <a:t>대댓글</a:t>
            </a:r>
            <a:r>
              <a:rPr lang="ko-KR" altLang="en-US" sz="2400" b="1"/>
              <a:t> 기능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FA109C-082D-4AB9-829C-9D05FED18FFF}"/>
              </a:ext>
            </a:extLst>
          </p:cNvPr>
          <p:cNvSpPr txBox="1"/>
          <p:nvPr/>
        </p:nvSpPr>
        <p:spPr>
          <a:xfrm>
            <a:off x="7647913" y="499411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/>
              <a:t>알람 기능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0361C6-A29F-4EEB-814D-EB08D20D2706}"/>
              </a:ext>
            </a:extLst>
          </p:cNvPr>
          <p:cNvSpPr txBox="1"/>
          <p:nvPr/>
        </p:nvSpPr>
        <p:spPr>
          <a:xfrm>
            <a:off x="7364993" y="627291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/>
              <a:t>게시글 필터링</a:t>
            </a:r>
            <a:endParaRPr lang="ko-KR" altLang="en-US" sz="2400" b="1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5CE3FC-A6D3-4D4D-84C1-10881468BAFC}"/>
              </a:ext>
            </a:extLst>
          </p:cNvPr>
          <p:cNvSpPr txBox="1"/>
          <p:nvPr/>
        </p:nvSpPr>
        <p:spPr>
          <a:xfrm>
            <a:off x="11547978" y="3439468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5000" b="1" err="1">
                <a:solidFill>
                  <a:schemeClr val="bg1"/>
                </a:solidFill>
                <a:cs typeface="Calibri"/>
              </a:rPr>
              <a:t>O</a:t>
            </a:r>
            <a:endParaRPr lang="ko-KR" altLang="en-US" sz="50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339C06-E08D-4E64-A2F7-21B6AAA599F9}"/>
              </a:ext>
            </a:extLst>
          </p:cNvPr>
          <p:cNvSpPr txBox="1"/>
          <p:nvPr/>
        </p:nvSpPr>
        <p:spPr>
          <a:xfrm>
            <a:off x="11547977" y="4740903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5000" b="1" err="1">
                <a:solidFill>
                  <a:schemeClr val="bg1"/>
                </a:solidFill>
                <a:cs typeface="Calibri"/>
              </a:rPr>
              <a:t>O</a:t>
            </a:r>
            <a:endParaRPr lang="ko-KR" altLang="en-US" sz="50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8D75E7-20EF-48B8-B46D-75A21834D37C}"/>
              </a:ext>
            </a:extLst>
          </p:cNvPr>
          <p:cNvSpPr txBox="1"/>
          <p:nvPr/>
        </p:nvSpPr>
        <p:spPr>
          <a:xfrm>
            <a:off x="11547977" y="6019705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5000" b="1" err="1">
                <a:solidFill>
                  <a:schemeClr val="bg1"/>
                </a:solidFill>
                <a:cs typeface="Calibri"/>
              </a:rPr>
              <a:t>O</a:t>
            </a:r>
            <a:endParaRPr lang="ko-KR" altLang="en-US" sz="50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85B86B-1747-4E1A-9725-2CB15812875E}"/>
              </a:ext>
            </a:extLst>
          </p:cNvPr>
          <p:cNvSpPr txBox="1"/>
          <p:nvPr/>
        </p:nvSpPr>
        <p:spPr>
          <a:xfrm>
            <a:off x="4610760" y="6019705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5000" b="1" err="1">
                <a:solidFill>
                  <a:schemeClr val="bg1"/>
                </a:solidFill>
                <a:cs typeface="Calibri"/>
              </a:rPr>
              <a:t>O</a:t>
            </a:r>
            <a:endParaRPr lang="ko-KR" altLang="en-US" sz="50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30B3DF-3F65-44D6-BC88-7AFF5174ABB7}"/>
              </a:ext>
            </a:extLst>
          </p:cNvPr>
          <p:cNvSpPr txBox="1"/>
          <p:nvPr/>
        </p:nvSpPr>
        <p:spPr>
          <a:xfrm>
            <a:off x="4633393" y="3439468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5000" b="1">
                <a:solidFill>
                  <a:schemeClr val="bg1"/>
                </a:solidFill>
                <a:cs typeface="Calibri"/>
              </a:rPr>
              <a:t>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7F5795-9A31-42F6-B23B-4F68692AD8D7}"/>
              </a:ext>
            </a:extLst>
          </p:cNvPr>
          <p:cNvSpPr txBox="1"/>
          <p:nvPr/>
        </p:nvSpPr>
        <p:spPr>
          <a:xfrm>
            <a:off x="4633392" y="4740903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5000" b="1">
                <a:solidFill>
                  <a:schemeClr val="bg1"/>
                </a:solidFill>
                <a:cs typeface="Calibri"/>
              </a:rPr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8C8A6D-4AE6-4F51-BC63-4DFC1208FF4E}"/>
              </a:ext>
            </a:extLst>
          </p:cNvPr>
          <p:cNvSpPr txBox="1"/>
          <p:nvPr/>
        </p:nvSpPr>
        <p:spPr>
          <a:xfrm>
            <a:off x="7591328" y="754040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cs typeface="Calibri"/>
              </a:rPr>
              <a:t>스터디 그룹 </a:t>
            </a:r>
            <a:endParaRPr lang="ko-KR" altLang="en-US" sz="24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8A8DF8-1A84-4B5E-8764-90DFE195DDE2}"/>
              </a:ext>
            </a:extLst>
          </p:cNvPr>
          <p:cNvSpPr txBox="1"/>
          <p:nvPr/>
        </p:nvSpPr>
        <p:spPr>
          <a:xfrm>
            <a:off x="11559293" y="7287190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5000" b="1" err="1">
                <a:solidFill>
                  <a:schemeClr val="bg1"/>
                </a:solidFill>
                <a:cs typeface="Calibri"/>
              </a:rPr>
              <a:t>O</a:t>
            </a:r>
            <a:endParaRPr lang="ko-KR" altLang="en-US" sz="50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21BA1C-C31F-4C7B-B322-5BB60533DEFC}"/>
              </a:ext>
            </a:extLst>
          </p:cNvPr>
          <p:cNvSpPr txBox="1"/>
          <p:nvPr/>
        </p:nvSpPr>
        <p:spPr>
          <a:xfrm>
            <a:off x="4644708" y="7287190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5000" b="1">
                <a:solidFill>
                  <a:schemeClr val="bg1"/>
                </a:solidFill>
                <a:cs typeface="Calibri"/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8D7A52-6E54-4743-ADEC-2D07031C859C}"/>
              </a:ext>
            </a:extLst>
          </p:cNvPr>
          <p:cNvSpPr txBox="1"/>
          <p:nvPr/>
        </p:nvSpPr>
        <p:spPr>
          <a:xfrm>
            <a:off x="7643671" y="1379804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6400" b="1"/>
              <a:t>VS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0227BC-C675-48C8-ACBD-625C9BE4C7DE}"/>
              </a:ext>
            </a:extLst>
          </p:cNvPr>
          <p:cNvSpPr txBox="1"/>
          <p:nvPr/>
        </p:nvSpPr>
        <p:spPr>
          <a:xfrm>
            <a:off x="3904872" y="1285026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6400">
                <a:ea typeface="+mn-lt"/>
                <a:cs typeface="+mn-lt"/>
              </a:rPr>
              <a:t>Hola </a:t>
            </a:r>
            <a:r>
              <a:rPr lang="en-US" altLang="ko-KR" sz="6400" b="1">
                <a:solidFill>
                  <a:srgbClr val="009644"/>
                </a:solidFill>
                <a:ea typeface="+mn-lt"/>
                <a:cs typeface="+mn-lt"/>
              </a:rPr>
              <a:t>!</a:t>
            </a:r>
            <a:r>
              <a:rPr lang="en-US" altLang="ko-KR" sz="6400">
                <a:ea typeface="+mn-lt"/>
                <a:cs typeface="+mn-lt"/>
              </a:rPr>
              <a:t> </a:t>
            </a:r>
            <a:endParaRPr lang="ko-KR" sz="6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F0DA6-4B0B-4694-8C64-C10D4A86E75A}"/>
              </a:ext>
            </a:extLst>
          </p:cNvPr>
          <p:cNvSpPr txBox="1"/>
          <p:nvPr/>
        </p:nvSpPr>
        <p:spPr>
          <a:xfrm>
            <a:off x="10849164" y="1280783"/>
            <a:ext cx="2743200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6400">
                <a:ea typeface="+mn-lt"/>
                <a:cs typeface="+mn-lt"/>
              </a:rPr>
              <a:t>Kola </a:t>
            </a:r>
            <a:r>
              <a:rPr lang="en-US" altLang="ko-KR" sz="6400" b="1">
                <a:solidFill>
                  <a:srgbClr val="FF6536"/>
                </a:solidFill>
                <a:ea typeface="+mn-lt"/>
                <a:cs typeface="+mn-lt"/>
              </a:rPr>
              <a:t>!</a:t>
            </a:r>
            <a:endParaRPr lang="ko-KR" sz="6400">
              <a:ea typeface="+mn-lt"/>
              <a:cs typeface="+mn-lt"/>
            </a:endParaRPr>
          </a:p>
          <a:p>
            <a:pPr algn="l"/>
            <a:endParaRPr lang="ko-KR" altLang="en-US">
              <a:cs typeface="Calibri"/>
            </a:endParaRP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FA1ED5E9-F5B6-4268-AD57-84E3720329D1}"/>
              </a:ext>
            </a:extLst>
          </p:cNvPr>
          <p:cNvSpPr/>
          <p:nvPr/>
        </p:nvSpPr>
        <p:spPr>
          <a:xfrm rot="16200000">
            <a:off x="12751779" y="3755006"/>
            <a:ext cx="5058620" cy="4809652"/>
          </a:xfrm>
          <a:prstGeom prst="wedgeRoundRectCallout">
            <a:avLst/>
          </a:prstGeom>
          <a:solidFill>
            <a:srgbClr val="FFD4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2506E4-E16D-49A8-BA91-10DFA1ACF9B2}"/>
              </a:ext>
            </a:extLst>
          </p:cNvPr>
          <p:cNvSpPr txBox="1"/>
          <p:nvPr/>
        </p:nvSpPr>
        <p:spPr>
          <a:xfrm>
            <a:off x="13409596" y="4259938"/>
            <a:ext cx="450862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/>
              <a:t>필터링 기능 세분화</a:t>
            </a:r>
            <a:r>
              <a:rPr lang="ko-KR" altLang="en-US" sz="2400" dirty="0"/>
              <a:t>  </a:t>
            </a:r>
            <a:endParaRPr lang="ko-KR" altLang="en-US" sz="2400" dirty="0">
              <a:cs typeface="Calibri"/>
            </a:endParaRPr>
          </a:p>
          <a:p>
            <a:r>
              <a:rPr lang="ko-KR" altLang="en-US" sz="2400" dirty="0"/>
              <a:t>  1. 언어별, </a:t>
            </a:r>
            <a:endParaRPr lang="ko-KR" altLang="en-US" sz="2400" dirty="0">
              <a:cs typeface="Calibri"/>
            </a:endParaRPr>
          </a:p>
          <a:p>
            <a:r>
              <a:rPr lang="ko-KR" altLang="en-US" sz="2400" dirty="0">
                <a:cs typeface="Calibri"/>
              </a:rPr>
              <a:t>+2. 온/오프라인</a:t>
            </a:r>
          </a:p>
          <a:p>
            <a:r>
              <a:rPr lang="ko-KR" altLang="en-US" sz="2400" dirty="0">
                <a:cs typeface="Calibri"/>
              </a:rPr>
              <a:t>+3. 지역별</a:t>
            </a:r>
          </a:p>
          <a:p>
            <a:endParaRPr lang="ko-KR" altLang="en-US" sz="2400" dirty="0">
              <a:cs typeface="Calibri"/>
            </a:endParaRPr>
          </a:p>
          <a:p>
            <a:r>
              <a:rPr lang="ko-KR" altLang="en-US" sz="2400" b="1" dirty="0" err="1">
                <a:cs typeface="Calibri"/>
              </a:rPr>
              <a:t>스터디그룹</a:t>
            </a:r>
            <a:r>
              <a:rPr lang="ko-KR" altLang="en-US" sz="2400" b="1" dirty="0">
                <a:cs typeface="Calibri"/>
              </a:rPr>
              <a:t> </a:t>
            </a:r>
            <a:endParaRPr lang="ko-KR" sz="2400" b="1" dirty="0">
              <a:cs typeface="Calibri"/>
            </a:endParaRPr>
          </a:p>
          <a:p>
            <a:r>
              <a:rPr lang="ko-KR" altLang="en-US" sz="2400" dirty="0">
                <a:cs typeface="Calibri"/>
              </a:rPr>
              <a:t> 1. 회원의 정보를 </a:t>
            </a:r>
            <a:r>
              <a:rPr lang="ko-KR" altLang="en-US" sz="2400" dirty="0" err="1">
                <a:cs typeface="Calibri"/>
              </a:rPr>
              <a:t>볼수있음</a:t>
            </a:r>
            <a:endParaRPr lang="en-US" altLang="ko-KR" sz="2400" dirty="0">
              <a:cs typeface="Calibri"/>
            </a:endParaRPr>
          </a:p>
          <a:p>
            <a:r>
              <a:rPr lang="ko-KR" altLang="en-US" sz="2400" dirty="0">
                <a:cs typeface="Calibri"/>
              </a:rPr>
              <a:t> 2. </a:t>
            </a:r>
            <a:r>
              <a:rPr lang="ko-KR" altLang="en-US" sz="2400" dirty="0" err="1">
                <a:cs typeface="Calibri"/>
              </a:rPr>
              <a:t>스터디그룹</a:t>
            </a:r>
            <a:r>
              <a:rPr lang="ko-KR" altLang="en-US" sz="2400" dirty="0">
                <a:cs typeface="Calibri"/>
              </a:rPr>
              <a:t> 게시판</a:t>
            </a:r>
          </a:p>
          <a:p>
            <a:r>
              <a:rPr lang="ko-KR" altLang="en-US" sz="2400" dirty="0">
                <a:cs typeface="Calibri"/>
              </a:rPr>
              <a:t> 3. 불성실한 </a:t>
            </a:r>
            <a:r>
              <a:rPr lang="ko-KR" altLang="en-US" sz="2400" dirty="0" err="1">
                <a:cs typeface="Calibri"/>
              </a:rPr>
              <a:t>스터디원</a:t>
            </a:r>
            <a:r>
              <a:rPr lang="ko-KR" altLang="en-US" sz="2400" dirty="0">
                <a:cs typeface="Calibri"/>
              </a:rPr>
              <a:t> 탈퇴</a:t>
            </a:r>
          </a:p>
        </p:txBody>
      </p:sp>
    </p:spTree>
    <p:extLst>
      <p:ext uri="{BB962C8B-B14F-4D97-AF65-F5344CB8AC3E}">
        <p14:creationId xmlns:p14="http://schemas.microsoft.com/office/powerpoint/2010/main" val="129791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69310" y="-11317"/>
            <a:ext cx="9824296" cy="10293813"/>
            <a:chOff x="10178151" y="0"/>
            <a:chExt cx="8126771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8151" y="0"/>
              <a:ext cx="8126771" cy="1031644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359871" y="2019371"/>
            <a:ext cx="1356857" cy="62478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0" kern="0" spc="-200">
                <a:solidFill>
                  <a:srgbClr val="EC573B"/>
                </a:solidFill>
                <a:latin typeface="THECandybarmiri"/>
                <a:cs typeface="THECandybarmiri" pitchFamily="34" charset="0"/>
              </a:rPr>
              <a:t>01</a:t>
            </a:r>
          </a:p>
          <a:p>
            <a:r>
              <a:rPr lang="en-US" sz="8000" kern="0" spc="-200">
                <a:solidFill>
                  <a:srgbClr val="EC573B"/>
                </a:solidFill>
                <a:latin typeface="THECandybarmiri"/>
                <a:cs typeface="THECandybarmiri" pitchFamily="34" charset="0"/>
              </a:rPr>
              <a:t>02</a:t>
            </a:r>
          </a:p>
          <a:p>
            <a:r>
              <a:rPr lang="en-US" sz="8000" kern="0" spc="-200">
                <a:solidFill>
                  <a:srgbClr val="EC573B"/>
                </a:solidFill>
                <a:latin typeface="THECandybarmiri"/>
                <a:cs typeface="THECandybarmiri" pitchFamily="34" charset="0"/>
              </a:rPr>
              <a:t>03</a:t>
            </a:r>
          </a:p>
          <a:p>
            <a:r>
              <a:rPr lang="en-US" sz="8000" kern="0" spc="-200">
                <a:solidFill>
                  <a:srgbClr val="EC573B"/>
                </a:solidFill>
                <a:latin typeface="THECandybarmiri"/>
              </a:rPr>
              <a:t>04</a:t>
            </a:r>
          </a:p>
          <a:p>
            <a:r>
              <a:rPr lang="en-US" sz="8000" kern="0" spc="-200">
                <a:solidFill>
                  <a:srgbClr val="EC573B"/>
                </a:solidFill>
                <a:latin typeface="THECandybarmiri"/>
              </a:rPr>
              <a:t>05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821126" y="1124320"/>
            <a:ext cx="7412152" cy="68634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4000" kern="0" spc="-3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 sz="4000" kern="0" spc="-300">
              <a:solidFill>
                <a:srgbClr val="000000"/>
              </a:solidFill>
              <a:latin typeface="NanumSquare Light" pitchFamily="34" charset="0"/>
              <a:cs typeface="NanumSquare Light" pitchFamily="34" charset="0"/>
            </a:endParaRPr>
          </a:p>
          <a:p>
            <a:r>
              <a:rPr lang="ko-KR" altLang="en-US" sz="4000" kern="0" spc="-3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요구사항 정의서</a:t>
            </a:r>
            <a:endParaRPr lang="en-US" sz="40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endParaRPr lang="en-US" sz="4000" kern="0" spc="-300">
              <a:solidFill>
                <a:srgbClr val="000000"/>
              </a:solidFill>
              <a:latin typeface="NanumSquare Light" pitchFamily="34" charset="0"/>
              <a:cs typeface="NanumSquare Light" pitchFamily="34" charset="0"/>
            </a:endParaRPr>
          </a:p>
          <a:p>
            <a:r>
              <a:rPr lang="en-US" altLang="ko-KR" sz="4000" kern="0" spc="-300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UseCase</a:t>
            </a:r>
            <a:r>
              <a:rPr lang="ko-KR" altLang="en-US" sz="4000" kern="0" spc="-3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 </a:t>
            </a:r>
            <a:r>
              <a:rPr lang="en-US" altLang="ko-KR" sz="4000" kern="0" spc="-3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/</a:t>
            </a:r>
            <a:r>
              <a:rPr lang="ko-KR" altLang="en-US" sz="4000" kern="0" spc="-3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 </a:t>
            </a:r>
            <a:r>
              <a:rPr lang="en-US" altLang="ko-KR" sz="4000" kern="0" spc="-3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Sequence</a:t>
            </a:r>
            <a:r>
              <a:rPr lang="ko-KR" altLang="en-US" sz="4000" kern="0" spc="-3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 </a:t>
            </a:r>
            <a:r>
              <a:rPr lang="en-US" altLang="ko-KR" sz="4000" kern="0" spc="-3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Diagram</a:t>
            </a:r>
            <a:endParaRPr lang="en-US" sz="4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 altLang="ko-KR" sz="4000" kern="0" spc="-3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r>
              <a:rPr lang="en-US" altLang="ko-KR" sz="4000" kern="0" spc="-30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ERD</a:t>
            </a:r>
            <a:endParaRPr lang="en-US" altLang="ko-KR" sz="4000" kern="0" spc="-300" err="1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endParaRPr lang="en-US" altLang="ko-KR" sz="4000" kern="0" spc="-3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r>
              <a:rPr lang="en-US" altLang="ko-KR" sz="4000" kern="0" spc="-300" err="1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스토리보드</a:t>
            </a:r>
            <a:endParaRPr lang="en-US" altLang="ko-KR" sz="4000" kern="0" spc="-3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endParaRPr lang="en-US" altLang="ko-KR" sz="4000" kern="0" spc="-3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r>
              <a:rPr lang="en-US" altLang="ko-KR" sz="4000" kern="0" spc="-300" err="1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테이블</a:t>
            </a:r>
            <a:r>
              <a:rPr lang="en-US" altLang="ko-KR" sz="4000" kern="0" spc="-30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 </a:t>
            </a:r>
            <a:r>
              <a:rPr lang="en-US" altLang="ko-KR" sz="4000" kern="0" spc="-300" err="1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정의서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1573109" y="5012611"/>
            <a:ext cx="4417767" cy="337323"/>
            <a:chOff x="1573109" y="5012611"/>
            <a:chExt cx="4417767" cy="337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3109" y="5012611"/>
              <a:ext cx="4417767" cy="33732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773830" y="4400705"/>
            <a:ext cx="6630377" cy="1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kern="0" spc="-20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CONTENTS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5914046" y="4052011"/>
            <a:ext cx="1297709" cy="1297923"/>
            <a:chOff x="5914046" y="4052011"/>
            <a:chExt cx="1297709" cy="12979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4046" y="4052011"/>
              <a:ext cx="1297709" cy="1297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09" y="669535"/>
            <a:ext cx="7061029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0" kern="0" spc="-1000">
                <a:solidFill>
                  <a:srgbClr val="FFFFFF"/>
                </a:solidFill>
                <a:latin typeface="THECandybarmiri"/>
              </a:rPr>
              <a:t>01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4327011" y="6993084"/>
            <a:ext cx="2182953" cy="1982188"/>
            <a:chOff x="14327011" y="6993084"/>
            <a:chExt cx="2182953" cy="19821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27011" y="6993084"/>
              <a:ext cx="2182953" cy="198218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F0D4A1-9754-48C7-BED5-0F6323400233}"/>
              </a:ext>
            </a:extLst>
          </p:cNvPr>
          <p:cNvSpPr txBox="1"/>
          <p:nvPr/>
        </p:nvSpPr>
        <p:spPr>
          <a:xfrm>
            <a:off x="6312528" y="2979722"/>
            <a:ext cx="7858407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800">
                <a:cs typeface="Calibri"/>
              </a:rPr>
              <a:t>요구사항 명세서</a:t>
            </a:r>
          </a:p>
        </p:txBody>
      </p:sp>
    </p:spTree>
    <p:extLst>
      <p:ext uri="{BB962C8B-B14F-4D97-AF65-F5344CB8AC3E}">
        <p14:creationId xmlns:p14="http://schemas.microsoft.com/office/powerpoint/2010/main" val="1257479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1" y="0"/>
            <a:ext cx="5801558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/>
              </a:rPr>
              <a:t>01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3500" kern="0" spc="-300">
                <a:latin typeface="THECandybarmiri"/>
              </a:rPr>
              <a:t>요구사항</a:t>
            </a:r>
            <a:r>
              <a:rPr lang="en-US" sz="3500" kern="0" spc="-300">
                <a:latin typeface="THECandybarmiri"/>
              </a:rPr>
              <a:t> </a:t>
            </a:r>
            <a:r>
              <a:rPr lang="ko-KR" altLang="en-US" sz="3500" kern="0" spc="-300">
                <a:latin typeface="THECandybarmiri"/>
              </a:rPr>
              <a:t>명세서</a:t>
            </a:r>
            <a:endParaRPr lang="en-US" altLang="ko-KR" sz="3500" kern="0" spc="-300">
              <a:latin typeface="THECandybarmi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360" y="3158298"/>
            <a:ext cx="4509780" cy="3013374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-188651" y="3996010"/>
            <a:ext cx="599191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000" b="1" kern="0" spc="-400">
                <a:solidFill>
                  <a:srgbClr val="000000"/>
                </a:solidFill>
                <a:latin typeface="THECandybarmiri"/>
              </a:rPr>
              <a:t>요구사항</a:t>
            </a:r>
            <a:endParaRPr lang="ko-KR" altLang="en-US" sz="4000">
              <a:solidFill>
                <a:srgbClr val="000000"/>
              </a:solidFill>
              <a:latin typeface="Calibri"/>
              <a:cs typeface="Calibri"/>
            </a:endParaRPr>
          </a:p>
          <a:p>
            <a:pPr algn="ctr"/>
            <a:r>
              <a:rPr lang="ko-KR" altLang="en-US" sz="4000" b="1" kern="0" spc="-400">
                <a:latin typeface="THECandybarmiri"/>
                <a:cs typeface="Calibri"/>
              </a:rPr>
              <a:t>명세서</a:t>
            </a:r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F66BC5FA-FDE6-4E65-97B7-696E1175B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683" y="5525366"/>
            <a:ext cx="2132735" cy="2132735"/>
          </a:xfrm>
          <a:prstGeom prst="rect">
            <a:avLst/>
          </a:prstGeom>
        </p:spPr>
      </p:pic>
      <p:pic>
        <p:nvPicPr>
          <p:cNvPr id="2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26C4DEEF-9031-46EC-A5B2-19C66EE238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334" b="62585"/>
          <a:stretch/>
        </p:blipFill>
        <p:spPr>
          <a:xfrm>
            <a:off x="5811473" y="1802817"/>
            <a:ext cx="12681052" cy="60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28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</Words>
  <Application>Microsoft Office PowerPoint</Application>
  <PresentationFormat>사용자 지정</PresentationFormat>
  <Paragraphs>255</Paragraphs>
  <Slides>55</Slides>
  <Notes>0</Notes>
  <HiddenSlides>5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5" baseType="lpstr">
      <vt:lpstr>NanumSquare</vt:lpstr>
      <vt:lpstr>NanumSquare Bold</vt:lpstr>
      <vt:lpstr>NanumSquare ExtraBold</vt:lpstr>
      <vt:lpstr>NanumSquare Light</vt:lpstr>
      <vt:lpstr>S-Core Dream 5 Medium</vt:lpstr>
      <vt:lpstr>S-Core Dream 6 Bold</vt:lpstr>
      <vt:lpstr>THECandybarmiri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JEONG HANBYEOL</cp:lastModifiedBy>
  <cp:revision>251</cp:revision>
  <dcterms:created xsi:type="dcterms:W3CDTF">2021-11-22T21:42:30Z</dcterms:created>
  <dcterms:modified xsi:type="dcterms:W3CDTF">2021-12-09T01:18:27Z</dcterms:modified>
</cp:coreProperties>
</file>